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307" r:id="rId14"/>
    <p:sldId id="287" r:id="rId15"/>
    <p:sldId id="288" r:id="rId16"/>
    <p:sldId id="267" r:id="rId17"/>
    <p:sldId id="268" r:id="rId18"/>
    <p:sldId id="269" r:id="rId19"/>
    <p:sldId id="279" r:id="rId20"/>
    <p:sldId id="280" r:id="rId21"/>
    <p:sldId id="270" r:id="rId22"/>
    <p:sldId id="272" r:id="rId23"/>
    <p:sldId id="284" r:id="rId24"/>
    <p:sldId id="271" r:id="rId25"/>
    <p:sldId id="277" r:id="rId26"/>
    <p:sldId id="281" r:id="rId27"/>
    <p:sldId id="283" r:id="rId28"/>
    <p:sldId id="282" r:id="rId29"/>
    <p:sldId id="273" r:id="rId30"/>
    <p:sldId id="308" r:id="rId31"/>
    <p:sldId id="309" r:id="rId32"/>
    <p:sldId id="310" r:id="rId33"/>
    <p:sldId id="311" r:id="rId34"/>
    <p:sldId id="312" r:id="rId35"/>
    <p:sldId id="313" r:id="rId36"/>
    <p:sldId id="314" r:id="rId37"/>
    <p:sldId id="315" r:id="rId38"/>
    <p:sldId id="316" r:id="rId39"/>
    <p:sldId id="317" r:id="rId40"/>
    <p:sldId id="319" r:id="rId41"/>
    <p:sldId id="321" r:id="rId42"/>
    <p:sldId id="275" r:id="rId4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9FD"/>
    <a:srgbClr val="EAF2FA"/>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688" y="1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CC5C06-B28D-4E88-B6C1-68FBEA7CAEF8}" type="datetimeFigureOut">
              <a:rPr lang="de-AT" smtClean="0"/>
              <a:t>05.10.2021</a:t>
            </a:fld>
            <a:endParaRPr lang="de-AT"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A632AC-27D9-4306-B701-A32C3D416994}" type="slidenum">
              <a:rPr lang="de-AT" smtClean="0"/>
              <a:t>‹Nr.›</a:t>
            </a:fld>
            <a:endParaRPr lang="de-AT" dirty="0"/>
          </a:p>
        </p:txBody>
      </p:sp>
    </p:spTree>
    <p:extLst>
      <p:ext uri="{BB962C8B-B14F-4D97-AF65-F5344CB8AC3E}">
        <p14:creationId xmlns:p14="http://schemas.microsoft.com/office/powerpoint/2010/main" val="26118856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6718C-03AE-40D7-807F-A16E6D7ACEF6}" type="datetimeFigureOut">
              <a:rPr lang="de-AT" smtClean="0"/>
              <a:t>05.10.2021</a:t>
            </a:fld>
            <a:endParaRPr lang="de-AT"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29F130-B814-4F85-AFF2-2E35CF167020}" type="slidenum">
              <a:rPr lang="de-AT" smtClean="0"/>
              <a:t>‹Nr.›</a:t>
            </a:fld>
            <a:endParaRPr lang="de-AT" dirty="0"/>
          </a:p>
        </p:txBody>
      </p:sp>
    </p:spTree>
    <p:extLst>
      <p:ext uri="{BB962C8B-B14F-4D97-AF65-F5344CB8AC3E}">
        <p14:creationId xmlns:p14="http://schemas.microsoft.com/office/powerpoint/2010/main" val="1220307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C7C2F86B-80A0-4D20-A030-F5BA2BA35C52}" type="datetime1">
              <a:rPr lang="de-AT" smtClean="0"/>
              <a:t>05.10.2021</a:t>
            </a:fld>
            <a:endParaRPr lang="de-AT" dirty="0"/>
          </a:p>
        </p:txBody>
      </p:sp>
      <p:sp>
        <p:nvSpPr>
          <p:cNvPr id="5" name="Fußzeilenplatzhalter 4"/>
          <p:cNvSpPr>
            <a:spLocks noGrp="1"/>
          </p:cNvSpPr>
          <p:nvPr>
            <p:ph type="ftr" sz="quarter" idx="11"/>
          </p:nvPr>
        </p:nvSpPr>
        <p:spPr/>
        <p:txBody>
          <a:bodyPr/>
          <a:lstStyle/>
          <a:p>
            <a:r>
              <a:rPr lang="de-AT" dirty="0" smtClean="0"/>
              <a:t>Österreichischer Archivtag 2021</a:t>
            </a:r>
            <a:endParaRPr lang="de-AT" dirty="0"/>
          </a:p>
        </p:txBody>
      </p:sp>
      <p:sp>
        <p:nvSpPr>
          <p:cNvPr id="6" name="Foliennummernplatzhalter 5"/>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296620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E94AED93-C83C-42FC-AC66-C606EE4EBDC1}" type="datetime1">
              <a:rPr lang="de-AT" smtClean="0"/>
              <a:t>05.10.2021</a:t>
            </a:fld>
            <a:endParaRPr lang="de-AT" dirty="0"/>
          </a:p>
        </p:txBody>
      </p:sp>
      <p:sp>
        <p:nvSpPr>
          <p:cNvPr id="5" name="Fußzeilenplatzhalter 4"/>
          <p:cNvSpPr>
            <a:spLocks noGrp="1"/>
          </p:cNvSpPr>
          <p:nvPr>
            <p:ph type="ftr" sz="quarter" idx="11"/>
          </p:nvPr>
        </p:nvSpPr>
        <p:spPr/>
        <p:txBody>
          <a:bodyPr/>
          <a:lstStyle/>
          <a:p>
            <a:r>
              <a:rPr lang="de-AT" dirty="0" smtClean="0"/>
              <a:t>Österreichischer Archivtag 2021</a:t>
            </a:r>
            <a:endParaRPr lang="de-AT" dirty="0"/>
          </a:p>
        </p:txBody>
      </p:sp>
      <p:sp>
        <p:nvSpPr>
          <p:cNvPr id="6" name="Foliennummernplatzhalter 5"/>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160558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127BC85B-649A-4F44-B15F-D613B3F8A8DB}" type="datetime1">
              <a:rPr lang="de-AT" smtClean="0"/>
              <a:t>05.10.2021</a:t>
            </a:fld>
            <a:endParaRPr lang="de-AT" dirty="0"/>
          </a:p>
        </p:txBody>
      </p:sp>
      <p:sp>
        <p:nvSpPr>
          <p:cNvPr id="5" name="Fußzeilenplatzhalter 4"/>
          <p:cNvSpPr>
            <a:spLocks noGrp="1"/>
          </p:cNvSpPr>
          <p:nvPr>
            <p:ph type="ftr" sz="quarter" idx="11"/>
          </p:nvPr>
        </p:nvSpPr>
        <p:spPr/>
        <p:txBody>
          <a:bodyPr/>
          <a:lstStyle/>
          <a:p>
            <a:r>
              <a:rPr lang="de-AT" dirty="0" smtClean="0"/>
              <a:t>Österreichischer Archivtag 2021</a:t>
            </a:r>
            <a:endParaRPr lang="de-AT" dirty="0"/>
          </a:p>
        </p:txBody>
      </p:sp>
      <p:sp>
        <p:nvSpPr>
          <p:cNvPr id="6" name="Foliennummernplatzhalter 5"/>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116897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93A580EB-4652-438D-AC25-7142D8AF4395}" type="datetime1">
              <a:rPr lang="de-AT" smtClean="0"/>
              <a:t>05.10.2021</a:t>
            </a:fld>
            <a:endParaRPr lang="de-AT" dirty="0"/>
          </a:p>
        </p:txBody>
      </p:sp>
      <p:sp>
        <p:nvSpPr>
          <p:cNvPr id="5" name="Fußzeilenplatzhalter 4"/>
          <p:cNvSpPr>
            <a:spLocks noGrp="1"/>
          </p:cNvSpPr>
          <p:nvPr>
            <p:ph type="ftr" sz="quarter" idx="11"/>
          </p:nvPr>
        </p:nvSpPr>
        <p:spPr/>
        <p:txBody>
          <a:bodyPr/>
          <a:lstStyle/>
          <a:p>
            <a:r>
              <a:rPr lang="de-AT" dirty="0" smtClean="0"/>
              <a:t>Österreichischer Archivtag 2021</a:t>
            </a:r>
            <a:endParaRPr lang="de-AT" dirty="0"/>
          </a:p>
        </p:txBody>
      </p:sp>
      <p:sp>
        <p:nvSpPr>
          <p:cNvPr id="6" name="Foliennummernplatzhalter 5"/>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362135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3BB0756A-98B5-4244-8A66-77FFD1D62BB6}" type="datetime1">
              <a:rPr lang="de-AT" smtClean="0"/>
              <a:t>05.10.2021</a:t>
            </a:fld>
            <a:endParaRPr lang="de-AT" dirty="0"/>
          </a:p>
        </p:txBody>
      </p:sp>
      <p:sp>
        <p:nvSpPr>
          <p:cNvPr id="5" name="Fußzeilenplatzhalter 4"/>
          <p:cNvSpPr>
            <a:spLocks noGrp="1"/>
          </p:cNvSpPr>
          <p:nvPr>
            <p:ph type="ftr" sz="quarter" idx="11"/>
          </p:nvPr>
        </p:nvSpPr>
        <p:spPr/>
        <p:txBody>
          <a:bodyPr/>
          <a:lstStyle/>
          <a:p>
            <a:r>
              <a:rPr lang="de-AT" dirty="0" smtClean="0"/>
              <a:t>Österreichischer Archivtag 2021</a:t>
            </a:r>
            <a:endParaRPr lang="de-AT" dirty="0"/>
          </a:p>
        </p:txBody>
      </p:sp>
      <p:sp>
        <p:nvSpPr>
          <p:cNvPr id="6" name="Foliennummernplatzhalter 5"/>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6422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01C62011-DC3E-41BB-A1FC-44489B6706BC}" type="datetime1">
              <a:rPr lang="de-AT" smtClean="0"/>
              <a:t>05.10.2021</a:t>
            </a:fld>
            <a:endParaRPr lang="de-AT" dirty="0"/>
          </a:p>
        </p:txBody>
      </p:sp>
      <p:sp>
        <p:nvSpPr>
          <p:cNvPr id="6" name="Fußzeilenplatzhalter 5"/>
          <p:cNvSpPr>
            <a:spLocks noGrp="1"/>
          </p:cNvSpPr>
          <p:nvPr>
            <p:ph type="ftr" sz="quarter" idx="11"/>
          </p:nvPr>
        </p:nvSpPr>
        <p:spPr/>
        <p:txBody>
          <a:bodyPr/>
          <a:lstStyle/>
          <a:p>
            <a:r>
              <a:rPr lang="de-AT" dirty="0" smtClean="0"/>
              <a:t>Österreichischer Archivtag 2021</a:t>
            </a:r>
            <a:endParaRPr lang="de-AT" dirty="0"/>
          </a:p>
        </p:txBody>
      </p:sp>
      <p:sp>
        <p:nvSpPr>
          <p:cNvPr id="7" name="Foliennummernplatzhalter 6"/>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302692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9BAD345A-4E7D-44F0-9A87-733444B6F43E}" type="datetime1">
              <a:rPr lang="de-AT" smtClean="0"/>
              <a:t>05.10.2021</a:t>
            </a:fld>
            <a:endParaRPr lang="de-AT" dirty="0"/>
          </a:p>
        </p:txBody>
      </p:sp>
      <p:sp>
        <p:nvSpPr>
          <p:cNvPr id="8" name="Fußzeilenplatzhalter 7"/>
          <p:cNvSpPr>
            <a:spLocks noGrp="1"/>
          </p:cNvSpPr>
          <p:nvPr>
            <p:ph type="ftr" sz="quarter" idx="11"/>
          </p:nvPr>
        </p:nvSpPr>
        <p:spPr/>
        <p:txBody>
          <a:bodyPr/>
          <a:lstStyle/>
          <a:p>
            <a:r>
              <a:rPr lang="de-AT" dirty="0" smtClean="0"/>
              <a:t>Österreichischer Archivtag 2021</a:t>
            </a:r>
            <a:endParaRPr lang="de-AT" dirty="0"/>
          </a:p>
        </p:txBody>
      </p:sp>
      <p:sp>
        <p:nvSpPr>
          <p:cNvPr id="9" name="Foliennummernplatzhalter 8"/>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183221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2638411C-B07D-4615-B92F-772ED4E515B4}" type="datetime1">
              <a:rPr lang="de-AT" smtClean="0"/>
              <a:t>05.10.2021</a:t>
            </a:fld>
            <a:endParaRPr lang="de-AT" dirty="0"/>
          </a:p>
        </p:txBody>
      </p:sp>
      <p:sp>
        <p:nvSpPr>
          <p:cNvPr id="4" name="Fußzeilenplatzhalter 3"/>
          <p:cNvSpPr>
            <a:spLocks noGrp="1"/>
          </p:cNvSpPr>
          <p:nvPr>
            <p:ph type="ftr" sz="quarter" idx="11"/>
          </p:nvPr>
        </p:nvSpPr>
        <p:spPr/>
        <p:txBody>
          <a:bodyPr/>
          <a:lstStyle/>
          <a:p>
            <a:r>
              <a:rPr lang="de-AT" dirty="0" smtClean="0"/>
              <a:t>Österreichischer Archivtag 2021</a:t>
            </a:r>
            <a:endParaRPr lang="de-AT" dirty="0"/>
          </a:p>
        </p:txBody>
      </p:sp>
      <p:sp>
        <p:nvSpPr>
          <p:cNvPr id="5" name="Foliennummernplatzhalter 4"/>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4081616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5AD77D8-2AC0-4836-B220-3E164F00334E}" type="datetime1">
              <a:rPr lang="de-AT" smtClean="0"/>
              <a:t>05.10.2021</a:t>
            </a:fld>
            <a:endParaRPr lang="de-AT" dirty="0"/>
          </a:p>
        </p:txBody>
      </p:sp>
      <p:sp>
        <p:nvSpPr>
          <p:cNvPr id="3" name="Fußzeilenplatzhalter 2"/>
          <p:cNvSpPr>
            <a:spLocks noGrp="1"/>
          </p:cNvSpPr>
          <p:nvPr>
            <p:ph type="ftr" sz="quarter" idx="11"/>
          </p:nvPr>
        </p:nvSpPr>
        <p:spPr/>
        <p:txBody>
          <a:bodyPr/>
          <a:lstStyle/>
          <a:p>
            <a:r>
              <a:rPr lang="de-AT" dirty="0" smtClean="0"/>
              <a:t>Österreichischer Archivtag 2021</a:t>
            </a:r>
            <a:endParaRPr lang="de-AT" dirty="0"/>
          </a:p>
        </p:txBody>
      </p:sp>
      <p:sp>
        <p:nvSpPr>
          <p:cNvPr id="4" name="Foliennummernplatzhalter 3"/>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201827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55BC916-C6EF-4074-B259-77D1316C77D5}" type="datetime1">
              <a:rPr lang="de-AT" smtClean="0"/>
              <a:t>05.10.2021</a:t>
            </a:fld>
            <a:endParaRPr lang="de-AT" dirty="0"/>
          </a:p>
        </p:txBody>
      </p:sp>
      <p:sp>
        <p:nvSpPr>
          <p:cNvPr id="6" name="Fußzeilenplatzhalter 5"/>
          <p:cNvSpPr>
            <a:spLocks noGrp="1"/>
          </p:cNvSpPr>
          <p:nvPr>
            <p:ph type="ftr" sz="quarter" idx="11"/>
          </p:nvPr>
        </p:nvSpPr>
        <p:spPr/>
        <p:txBody>
          <a:bodyPr/>
          <a:lstStyle/>
          <a:p>
            <a:r>
              <a:rPr lang="de-AT" dirty="0" smtClean="0"/>
              <a:t>Österreichischer Archivtag 2021</a:t>
            </a:r>
            <a:endParaRPr lang="de-AT" dirty="0"/>
          </a:p>
        </p:txBody>
      </p:sp>
      <p:sp>
        <p:nvSpPr>
          <p:cNvPr id="7" name="Foliennummernplatzhalter 6"/>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39226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5A1A0CC-F1EE-4BBD-BA61-92387C243946}" type="datetime1">
              <a:rPr lang="de-AT" smtClean="0"/>
              <a:t>05.10.2021</a:t>
            </a:fld>
            <a:endParaRPr lang="de-AT" dirty="0"/>
          </a:p>
        </p:txBody>
      </p:sp>
      <p:sp>
        <p:nvSpPr>
          <p:cNvPr id="6" name="Fußzeilenplatzhalter 5"/>
          <p:cNvSpPr>
            <a:spLocks noGrp="1"/>
          </p:cNvSpPr>
          <p:nvPr>
            <p:ph type="ftr" sz="quarter" idx="11"/>
          </p:nvPr>
        </p:nvSpPr>
        <p:spPr/>
        <p:txBody>
          <a:bodyPr/>
          <a:lstStyle/>
          <a:p>
            <a:r>
              <a:rPr lang="de-AT" dirty="0" smtClean="0"/>
              <a:t>Österreichischer Archivtag 2021</a:t>
            </a:r>
            <a:endParaRPr lang="de-AT" dirty="0"/>
          </a:p>
        </p:txBody>
      </p:sp>
      <p:sp>
        <p:nvSpPr>
          <p:cNvPr id="7" name="Foliennummernplatzhalter 6"/>
          <p:cNvSpPr>
            <a:spLocks noGrp="1"/>
          </p:cNvSpPr>
          <p:nvPr>
            <p:ph type="sldNum" sz="quarter" idx="12"/>
          </p:nvPr>
        </p:nvSpPr>
        <p:spPr/>
        <p:txBody>
          <a:bodyPr/>
          <a:lstStyle/>
          <a:p>
            <a:fld id="{45AD013E-E4FE-42DE-BBD2-AF979DCA0476}" type="slidenum">
              <a:rPr lang="de-AT" smtClean="0"/>
              <a:t>‹Nr.›</a:t>
            </a:fld>
            <a:endParaRPr lang="de-AT" dirty="0"/>
          </a:p>
        </p:txBody>
      </p:sp>
    </p:spTree>
    <p:extLst>
      <p:ext uri="{BB962C8B-B14F-4D97-AF65-F5344CB8AC3E}">
        <p14:creationId xmlns:p14="http://schemas.microsoft.com/office/powerpoint/2010/main" val="740484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F85A4-4CD8-4CFE-B918-97D960F70112}" type="datetime1">
              <a:rPr lang="de-AT" smtClean="0"/>
              <a:t>05.10.2021</a:t>
            </a:fld>
            <a:endParaRPr lang="de-AT"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AT" dirty="0" smtClean="0"/>
              <a:t>Österreichischer Archivtag 2021</a:t>
            </a:r>
            <a:endParaRPr lang="de-AT"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D013E-E4FE-42DE-BBD2-AF979DCA0476}" type="slidenum">
              <a:rPr lang="de-AT" smtClean="0"/>
              <a:t>‹Nr.›</a:t>
            </a:fld>
            <a:endParaRPr lang="de-AT" dirty="0"/>
          </a:p>
        </p:txBody>
      </p:sp>
    </p:spTree>
    <p:extLst>
      <p:ext uri="{BB962C8B-B14F-4D97-AF65-F5344CB8AC3E}">
        <p14:creationId xmlns:p14="http://schemas.microsoft.com/office/powerpoint/2010/main" val="1935766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17196"/>
            <a:ext cx="9144000" cy="4989095"/>
          </a:xfrm>
          <a:solidFill>
            <a:schemeClr val="accent1">
              <a:lumMod val="20000"/>
              <a:lumOff val="80000"/>
            </a:schemeClr>
          </a:solidFill>
        </p:spPr>
        <p:txBody>
          <a:bodyPr>
            <a:normAutofit/>
          </a:bodyPr>
          <a:lstStyle/>
          <a:p>
            <a:pPr>
              <a:spcBef>
                <a:spcPts val="1200"/>
              </a:spcBef>
              <a:spcAft>
                <a:spcPts val="3600"/>
              </a:spcAft>
            </a:pPr>
            <a:r>
              <a:rPr lang="de-AT" sz="3100" smtClean="0">
                <a:solidFill>
                  <a:schemeClr val="accent1">
                    <a:lumMod val="50000"/>
                  </a:schemeClr>
                </a:solidFill>
                <a:latin typeface="Arial" panose="020B0604020202020204" pitchFamily="34" charset="0"/>
                <a:cs typeface="Arial" panose="020B0604020202020204" pitchFamily="34" charset="0"/>
              </a:rPr>
              <a:t>Österreichischer </a:t>
            </a:r>
            <a:r>
              <a:rPr lang="de-AT" sz="3100" dirty="0" smtClean="0">
                <a:solidFill>
                  <a:schemeClr val="accent1">
                    <a:lumMod val="50000"/>
                  </a:schemeClr>
                </a:solidFill>
                <a:latin typeface="Arial" panose="020B0604020202020204" pitchFamily="34" charset="0"/>
                <a:cs typeface="Arial" panose="020B0604020202020204" pitchFamily="34" charset="0"/>
              </a:rPr>
              <a:t>Archivtag 2021 </a:t>
            </a:r>
            <a:br>
              <a:rPr lang="de-AT" sz="3100" dirty="0" smtClean="0">
                <a:solidFill>
                  <a:schemeClr val="accent1">
                    <a:lumMod val="50000"/>
                  </a:schemeClr>
                </a:solidFill>
                <a:latin typeface="Arial" panose="020B0604020202020204" pitchFamily="34" charset="0"/>
                <a:cs typeface="Arial" panose="020B0604020202020204" pitchFamily="34" charset="0"/>
              </a:rPr>
            </a:br>
            <a:r>
              <a:rPr lang="de-AT" sz="3100" b="1" dirty="0" smtClean="0">
                <a:solidFill>
                  <a:schemeClr val="accent1">
                    <a:lumMod val="50000"/>
                  </a:schemeClr>
                </a:solidFill>
                <a:latin typeface="Arial" panose="020B0604020202020204" pitchFamily="34" charset="0"/>
                <a:cs typeface="Arial" panose="020B0604020202020204" pitchFamily="34" charset="0"/>
              </a:rPr>
              <a:t/>
            </a:r>
            <a:br>
              <a:rPr lang="de-AT" sz="3100" b="1" dirty="0" smtClean="0">
                <a:solidFill>
                  <a:schemeClr val="accent1">
                    <a:lumMod val="50000"/>
                  </a:schemeClr>
                </a:solidFill>
                <a:latin typeface="Arial" panose="020B0604020202020204" pitchFamily="34" charset="0"/>
                <a:cs typeface="Arial" panose="020B0604020202020204" pitchFamily="34" charset="0"/>
              </a:rPr>
            </a:br>
            <a:r>
              <a:rPr lang="de-AT" sz="36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Workshop</a:t>
            </a:r>
            <a:r>
              <a:rPr lang="de-AT" sz="49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de-AT" sz="49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de-AT" sz="53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DSGVO im Archiv</a:t>
            </a:r>
            <a:br>
              <a:rPr lang="de-AT" sz="53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de-AT" sz="53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und</a:t>
            </a:r>
            <a:br>
              <a:rPr lang="de-AT" sz="53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de-AT" sz="5300" b="1"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Rechtsbereiche bei PatientInnenunterlagen</a:t>
            </a:r>
            <a:endParaRPr lang="de-AT" sz="5300" b="1"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Untertitel 2"/>
          <p:cNvSpPr>
            <a:spLocks noGrp="1"/>
          </p:cNvSpPr>
          <p:nvPr>
            <p:ph type="subTitle" idx="1"/>
          </p:nvPr>
        </p:nvSpPr>
        <p:spPr>
          <a:xfrm>
            <a:off x="1524000" y="5306291"/>
            <a:ext cx="9144000" cy="568037"/>
          </a:xfrm>
          <a:solidFill>
            <a:schemeClr val="accent1">
              <a:lumMod val="20000"/>
              <a:lumOff val="80000"/>
            </a:schemeClr>
          </a:solidFill>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Susanne Fritsch-Rübsamen</a:t>
            </a:r>
            <a:endParaRPr lang="de-AT" sz="1200" dirty="0">
              <a:solidFill>
                <a:schemeClr val="accent1">
                  <a:lumMod val="50000"/>
                </a:schemeClr>
              </a:solidFill>
              <a:latin typeface="Arial" panose="020B0604020202020204" pitchFamily="34" charset="0"/>
              <a:cs typeface="Arial" panose="020B0604020202020204" pitchFamily="34" charset="0"/>
            </a:endParaRPr>
          </a:p>
        </p:txBody>
      </p:sp>
      <p:pic>
        <p:nvPicPr>
          <p:cNvPr id="7" name="Grafik 6"/>
          <p:cNvPicPr>
            <a:picLocks noChangeAspect="1"/>
          </p:cNvPicPr>
          <p:nvPr/>
        </p:nvPicPr>
        <p:blipFill>
          <a:blip r:embed="rId2"/>
          <a:stretch>
            <a:fillRect/>
          </a:stretch>
        </p:blipFill>
        <p:spPr>
          <a:xfrm>
            <a:off x="9662073" y="6016885"/>
            <a:ext cx="1005927" cy="585267"/>
          </a:xfrm>
          <a:prstGeom prst="rect">
            <a:avLst/>
          </a:prstGeom>
        </p:spPr>
      </p:pic>
    </p:spTree>
    <p:extLst>
      <p:ext uri="{BB962C8B-B14F-4D97-AF65-F5344CB8AC3E}">
        <p14:creationId xmlns:p14="http://schemas.microsoft.com/office/powerpoint/2010/main" val="296274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Was bedeutet Archivierung im öffentlichen Interesse?</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endParaRPr lang="de-AT" dirty="0" smtClean="0"/>
          </a:p>
          <a:p>
            <a:r>
              <a:rPr lang="de-AT" dirty="0" smtClean="0"/>
              <a:t>Aufzeichnungen/Unterlagen sollen für das allgemeine öffentliche Interesse erhalten, aufbereitet (erschlossen), verbreitet werden</a:t>
            </a:r>
          </a:p>
          <a:p>
            <a:pPr marL="0" indent="0">
              <a:buNone/>
            </a:pPr>
            <a:endParaRPr lang="de-AT" dirty="0"/>
          </a:p>
          <a:p>
            <a:r>
              <a:rPr lang="de-AT" dirty="0" smtClean="0"/>
              <a:t>Grundvoraussetzung ist die Zugänglichkeit der Archivalien für die Öffentlichkeit (unter Einhaltung der Schutzfristen)</a:t>
            </a:r>
          </a:p>
          <a:p>
            <a:pPr marL="0" indent="0">
              <a:buNone/>
            </a:pPr>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97524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Nicht nur Archivierung…. </a:t>
            </a:r>
            <a:br>
              <a:rPr lang="de-AT" dirty="0" smtClean="0">
                <a:solidFill>
                  <a:srgbClr val="0070C0"/>
                </a:solidFill>
                <a:latin typeface="Arial" panose="020B0604020202020204" pitchFamily="34" charset="0"/>
                <a:cs typeface="Arial" panose="020B0604020202020204" pitchFamily="34" charset="0"/>
              </a:rPr>
            </a:br>
            <a:r>
              <a:rPr lang="de-AT" dirty="0" smtClean="0">
                <a:solidFill>
                  <a:srgbClr val="0070C0"/>
                </a:solidFill>
                <a:latin typeface="Arial" panose="020B0604020202020204" pitchFamily="34" charset="0"/>
                <a:cs typeface="Arial" panose="020B0604020202020204" pitchFamily="34" charset="0"/>
              </a:rPr>
              <a:t>Die DSGVO im Archivalltag</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885735"/>
            <a:ext cx="10515600" cy="3977720"/>
          </a:xfrm>
        </p:spPr>
        <p:txBody>
          <a:bodyPr/>
          <a:lstStyle/>
          <a:p>
            <a:r>
              <a:rPr lang="de-AT" dirty="0" smtClean="0"/>
              <a:t>Benutzung – Lesesaal</a:t>
            </a:r>
          </a:p>
          <a:p>
            <a:endParaRPr lang="de-AT" dirty="0" smtClean="0"/>
          </a:p>
          <a:p>
            <a:r>
              <a:rPr lang="de-AT" dirty="0" smtClean="0"/>
              <a:t>Benutzung – Anfragen</a:t>
            </a:r>
          </a:p>
          <a:p>
            <a:endParaRPr lang="de-AT" dirty="0" smtClean="0"/>
          </a:p>
          <a:p>
            <a:r>
              <a:rPr lang="de-AT" dirty="0" smtClean="0"/>
              <a:t>Schriftgutverwaltung im lebenden System</a:t>
            </a:r>
          </a:p>
          <a:p>
            <a:endParaRPr lang="de-AT" dirty="0"/>
          </a:p>
          <a:p>
            <a:r>
              <a:rPr lang="de-AT" dirty="0" smtClean="0"/>
              <a:t>Strukturbedingte Personendaten (ja nach Archivtyp)</a:t>
            </a:r>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435240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Die DSGVO im Archivalltag</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endParaRPr lang="de-AT" dirty="0" smtClean="0"/>
          </a:p>
          <a:p>
            <a:r>
              <a:rPr lang="de-AT" dirty="0" smtClean="0"/>
              <a:t>Benutzungsordnung</a:t>
            </a:r>
          </a:p>
          <a:p>
            <a:endParaRPr lang="de-AT" dirty="0"/>
          </a:p>
          <a:p>
            <a:r>
              <a:rPr lang="de-AT" dirty="0"/>
              <a:t>Datenschutzbeauftragte/r (des Archivträgers</a:t>
            </a:r>
            <a:r>
              <a:rPr lang="de-AT" dirty="0" smtClean="0"/>
              <a:t>)</a:t>
            </a:r>
          </a:p>
          <a:p>
            <a:endParaRPr lang="de-AT" dirty="0"/>
          </a:p>
          <a:p>
            <a:r>
              <a:rPr lang="de-AT" dirty="0" smtClean="0"/>
              <a:t>Videoaufzeichnungen in öffentlich zugänglichen Bereichen</a:t>
            </a: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274510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 und das Österreichische Datenschutzgesetz?</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690687"/>
            <a:ext cx="10515600" cy="4172767"/>
          </a:xfrm>
        </p:spPr>
        <p:txBody>
          <a:bodyPr/>
          <a:lstStyle/>
          <a:p>
            <a:endParaRPr lang="de-AT" dirty="0" smtClean="0"/>
          </a:p>
          <a:p>
            <a:r>
              <a:rPr lang="de-AT" dirty="0" smtClean="0"/>
              <a:t>Nationale Anpassungsgesetze zur DSGVO</a:t>
            </a:r>
          </a:p>
          <a:p>
            <a:endParaRPr lang="de-AT" dirty="0" smtClean="0"/>
          </a:p>
          <a:p>
            <a:r>
              <a:rPr lang="de-AT" dirty="0" smtClean="0"/>
              <a:t>Geltungsbereich</a:t>
            </a:r>
          </a:p>
          <a:p>
            <a:endParaRPr lang="de-AT" dirty="0" smtClean="0"/>
          </a:p>
          <a:p>
            <a:r>
              <a:rPr lang="de-AT" dirty="0" smtClean="0"/>
              <a:t>Überschneidung oder Ersetzung durch die DSGVO?</a:t>
            </a:r>
          </a:p>
          <a:p>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952414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Die DSGO im Archiv</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pPr marL="0" indent="0" algn="ctr">
              <a:buNone/>
            </a:pPr>
            <a:endParaRPr lang="de-AT" dirty="0" smtClean="0"/>
          </a:p>
          <a:p>
            <a:pPr marL="0" indent="0" algn="ctr">
              <a:buNone/>
            </a:pPr>
            <a:endParaRPr lang="de-AT" dirty="0"/>
          </a:p>
          <a:p>
            <a:pPr marL="0" indent="0" algn="ctr">
              <a:buNone/>
            </a:pPr>
            <a:r>
              <a:rPr lang="de-AT" dirty="0" smtClean="0"/>
              <a:t>Aktuelle Fragen und Themen</a:t>
            </a: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225419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Rechtsgrundlagen im Archivbereich</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pPr marL="0" indent="0">
              <a:lnSpc>
                <a:spcPct val="150000"/>
              </a:lnSpc>
              <a:buNone/>
            </a:pPr>
            <a:r>
              <a:rPr lang="de-AT" sz="3200" dirty="0">
                <a:solidFill>
                  <a:srgbClr val="0070C0"/>
                </a:solidFill>
                <a:latin typeface="Arial" panose="020B0604020202020204" pitchFamily="34" charset="0"/>
                <a:ea typeface="+mj-ea"/>
                <a:cs typeface="Arial" panose="020B0604020202020204" pitchFamily="34" charset="0"/>
              </a:rPr>
              <a:t>Archivbezogene Legistik</a:t>
            </a:r>
          </a:p>
          <a:p>
            <a:pPr>
              <a:lnSpc>
                <a:spcPct val="150000"/>
              </a:lnSpc>
            </a:pPr>
            <a:r>
              <a:rPr lang="de-AT" dirty="0" smtClean="0"/>
              <a:t>Archivgesetze</a:t>
            </a:r>
            <a:endParaRPr lang="de-AT" dirty="0"/>
          </a:p>
          <a:p>
            <a:pPr>
              <a:lnSpc>
                <a:spcPct val="150000"/>
              </a:lnSpc>
            </a:pPr>
            <a:r>
              <a:rPr lang="de-AT" dirty="0"/>
              <a:t>Verordnungen und Richtlinien der Trägerorganisation für Archive</a:t>
            </a:r>
          </a:p>
          <a:p>
            <a:pPr>
              <a:lnSpc>
                <a:spcPct val="150000"/>
              </a:lnSpc>
            </a:pPr>
            <a:r>
              <a:rPr lang="de-AT" dirty="0"/>
              <a:t>Statuten und Vereinbarungen einer Organisation für ihr Archiv</a:t>
            </a:r>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184791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Archivgesetze in Österreich</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pPr marL="0" indent="0">
              <a:buNone/>
            </a:pPr>
            <a:r>
              <a:rPr lang="de-AT" sz="3600" dirty="0" smtClean="0">
                <a:solidFill>
                  <a:srgbClr val="0070C0"/>
                </a:solidFill>
              </a:rPr>
              <a:t>Bundesarchivgesetz</a:t>
            </a:r>
          </a:p>
          <a:p>
            <a:pPr marL="0" indent="0">
              <a:buNone/>
            </a:pPr>
            <a:endParaRPr lang="de-AT" sz="1800" dirty="0"/>
          </a:p>
          <a:p>
            <a:r>
              <a:rPr lang="de-AT" dirty="0"/>
              <a:t>Sicherung, Aufbewahrung und Nutzung von Archivgut des Bundes</a:t>
            </a:r>
          </a:p>
          <a:p>
            <a:r>
              <a:rPr lang="de-AT" u="sng" dirty="0"/>
              <a:t>Geltungsbereich:</a:t>
            </a:r>
            <a:r>
              <a:rPr lang="de-AT" dirty="0"/>
              <a:t> Bundesdienststellen, juristischen Personen öffentlichen Rechts, die durch einfaches Bundesgesetz eingerichtet sind, Stiftungen und Fonds, wenn der Bund überwiegend das Stiftungs- oder Fondsvermögen bereitgestellt hat, Stiftungen, Fonds und Anstalten, die von Organen des Bundes oder von Personen verwaltet werden, die hierzu von Organen des Bundes bestellt sind</a:t>
            </a: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650673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Archivgesetze in Österreich</a:t>
            </a:r>
            <a:endParaRPr lang="de-AT" dirty="0"/>
          </a:p>
        </p:txBody>
      </p:sp>
      <p:sp>
        <p:nvSpPr>
          <p:cNvPr id="3" name="Inhaltsplatzhalter 2"/>
          <p:cNvSpPr>
            <a:spLocks noGrp="1"/>
          </p:cNvSpPr>
          <p:nvPr>
            <p:ph idx="1"/>
          </p:nvPr>
        </p:nvSpPr>
        <p:spPr>
          <a:xfrm>
            <a:off x="838200" y="1512117"/>
            <a:ext cx="10515600" cy="4351338"/>
          </a:xfrm>
        </p:spPr>
        <p:txBody>
          <a:bodyPr/>
          <a:lstStyle/>
          <a:p>
            <a:pPr marL="0" indent="0">
              <a:buNone/>
            </a:pPr>
            <a:r>
              <a:rPr lang="de-AT" sz="3600" dirty="0" smtClean="0">
                <a:solidFill>
                  <a:srgbClr val="0070C0"/>
                </a:solidFill>
              </a:rPr>
              <a:t>Landesarchivgesetze</a:t>
            </a:r>
          </a:p>
          <a:p>
            <a:r>
              <a:rPr lang="de-AT" dirty="0"/>
              <a:t>Archivgesetze der Bundesländer regeln die Sicherung und Aufbewahrung sowie Nutzung von Archivgut, das sich im Eigentum des jeweiligen Bundeslandes befindet</a:t>
            </a:r>
          </a:p>
          <a:p>
            <a:r>
              <a:rPr lang="de-AT" u="sng" dirty="0"/>
              <a:t>Geltungsbereich:</a:t>
            </a:r>
            <a:r>
              <a:rPr lang="de-AT" dirty="0"/>
              <a:t> Organe der Länder und Gemeinden, juristische Personen öffentlichen Rechts, die durch Landesgesetz eingerichtet sind, Unternehmungen, Stiftungen und Fonds, an denen zu einem bestimmten, jeweils definierten Anteil in organisatorischer oder finanzieller Weise Land oder Gemeinden beteiligt sind</a:t>
            </a:r>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55694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Archivgesetze in Österreich</a:t>
            </a:r>
            <a:endParaRPr lang="de-AT" dirty="0"/>
          </a:p>
        </p:txBody>
      </p:sp>
      <p:sp>
        <p:nvSpPr>
          <p:cNvPr id="3" name="Inhaltsplatzhalter 2"/>
          <p:cNvSpPr>
            <a:spLocks noGrp="1"/>
          </p:cNvSpPr>
          <p:nvPr>
            <p:ph idx="1"/>
          </p:nvPr>
        </p:nvSpPr>
        <p:spPr>
          <a:xfrm>
            <a:off x="838200" y="1512117"/>
            <a:ext cx="10515600" cy="4351338"/>
          </a:xfrm>
        </p:spPr>
        <p:txBody>
          <a:bodyPr/>
          <a:lstStyle/>
          <a:p>
            <a:pPr marL="0" indent="0">
              <a:buNone/>
            </a:pPr>
            <a:r>
              <a:rPr lang="de-AT" sz="3600" dirty="0" smtClean="0">
                <a:solidFill>
                  <a:srgbClr val="0070C0"/>
                </a:solidFill>
              </a:rPr>
              <a:t>Denkmalschutzgesetz</a:t>
            </a:r>
          </a:p>
          <a:p>
            <a:endParaRPr lang="de-AT" dirty="0" smtClean="0"/>
          </a:p>
          <a:p>
            <a:r>
              <a:rPr lang="de-AT" dirty="0" smtClean="0"/>
              <a:t>Unterschutzstellung </a:t>
            </a:r>
            <a:r>
              <a:rPr lang="de-AT" dirty="0"/>
              <a:t>von Archivalien im Sinne von Denkmalen, Übertragung dieser Aufgabe an das Österreichische Staatsarchiv</a:t>
            </a:r>
          </a:p>
          <a:p>
            <a:r>
              <a:rPr lang="de-AT" u="sng" dirty="0"/>
              <a:t>Geltungsbereich:</a:t>
            </a:r>
            <a:r>
              <a:rPr lang="de-AT" dirty="0"/>
              <a:t> </a:t>
            </a:r>
            <a:br>
              <a:rPr lang="de-AT" dirty="0"/>
            </a:br>
            <a:r>
              <a:rPr lang="de-AT" dirty="0" smtClean="0"/>
              <a:t>Privatarchive</a:t>
            </a:r>
            <a:br>
              <a:rPr lang="de-AT" dirty="0" smtClean="0"/>
            </a:br>
            <a:r>
              <a:rPr lang="de-AT" dirty="0" smtClean="0"/>
              <a:t>Archive </a:t>
            </a:r>
            <a:r>
              <a:rPr lang="de-AT" dirty="0"/>
              <a:t>der Kirchen und </a:t>
            </a:r>
            <a:r>
              <a:rPr lang="de-AT" dirty="0" smtClean="0"/>
              <a:t>Religionsgemeinschaften (Archivgut gilt lt. gesetzlicher Vermutung als unter Schutz stehend)</a:t>
            </a:r>
            <a:endParaRPr lang="de-AT" dirty="0"/>
          </a:p>
          <a:p>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454380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
        <p:nvSpPr>
          <p:cNvPr id="5" name="Titel 4"/>
          <p:cNvSpPr>
            <a:spLocks noGrp="1"/>
          </p:cNvSpPr>
          <p:nvPr>
            <p:ph type="title"/>
          </p:nvPr>
        </p:nvSpPr>
        <p:spPr>
          <a:xfrm>
            <a:off x="838200" y="365125"/>
            <a:ext cx="10515600" cy="591957"/>
          </a:xfrm>
        </p:spPr>
        <p:txBody>
          <a:bodyPr>
            <a:normAutofit fontScale="90000"/>
          </a:bodyPr>
          <a:lstStyle/>
          <a:p>
            <a:r>
              <a:rPr lang="de-AT" dirty="0" smtClean="0">
                <a:solidFill>
                  <a:srgbClr val="0070C0"/>
                </a:solidFill>
              </a:rPr>
              <a:t>Denkmalschutzgesetz</a:t>
            </a:r>
            <a:endParaRPr lang="de-AT" dirty="0">
              <a:solidFill>
                <a:srgbClr val="0070C0"/>
              </a:solidFill>
            </a:endParaRPr>
          </a:p>
        </p:txBody>
      </p:sp>
      <p:sp>
        <p:nvSpPr>
          <p:cNvPr id="7" name="Inhaltsplatzhalter 6"/>
          <p:cNvSpPr>
            <a:spLocks noGrp="1"/>
          </p:cNvSpPr>
          <p:nvPr>
            <p:ph idx="1"/>
          </p:nvPr>
        </p:nvSpPr>
        <p:spPr>
          <a:xfrm>
            <a:off x="838200" y="1136469"/>
            <a:ext cx="10515600" cy="5040494"/>
          </a:xfrm>
        </p:spPr>
        <p:txBody>
          <a:bodyPr>
            <a:normAutofit/>
          </a:bodyPr>
          <a:lstStyle/>
          <a:p>
            <a:pPr marL="0" indent="0">
              <a:buNone/>
            </a:pPr>
            <a:r>
              <a:rPr lang="de-AT" dirty="0" smtClean="0"/>
              <a:t>§ 24. Soweit es sich bei Denkmalen um Archivalien gemäß § 25 Abs. 1 handelt, tritt an die Stelle des Bundesdenkmalamtes das Österreichische Staatsarchiv und an die Stelle der Bundesministerin/des Bundesministers für Unterricht, Kunst und Kultur der Bundeskanzler. ….</a:t>
            </a:r>
          </a:p>
          <a:p>
            <a:pPr marL="0" indent="0">
              <a:buNone/>
            </a:pPr>
            <a:r>
              <a:rPr lang="de-AT" dirty="0"/>
              <a:t>§ 25. (1) Archivalien sind Schriftgut sowie zu dokumentarischen Zwecken oder zur Information der </a:t>
            </a:r>
            <a:r>
              <a:rPr lang="de-AT" dirty="0" smtClean="0"/>
              <a:t>Öffentlichkeit </a:t>
            </a:r>
            <a:r>
              <a:rPr lang="de-AT" dirty="0"/>
              <a:t>hergestelltes Bild-, Film-, Video- und Tonmaterial, das von geschichtlicher oder kultureller </a:t>
            </a:r>
            <a:r>
              <a:rPr lang="de-AT" dirty="0" smtClean="0"/>
              <a:t>Bedeutung </a:t>
            </a:r>
            <a:r>
              <a:rPr lang="de-AT" dirty="0"/>
              <a:t>für die Erforschung und das Verständnis der Geschichte und Gegenwart in politischer, </a:t>
            </a:r>
            <a:r>
              <a:rPr lang="de-AT" dirty="0" smtClean="0"/>
              <a:t>wirtschaftlicher</a:t>
            </a:r>
            <a:r>
              <a:rPr lang="de-AT" dirty="0"/>
              <a:t>, sozialer oder kultureller Hinsicht sowie bezüglich Gesetzgebung, Rechtsprechung, </a:t>
            </a:r>
            <a:r>
              <a:rPr lang="de-AT" dirty="0" smtClean="0"/>
              <a:t>Verwaltung </a:t>
            </a:r>
            <a:r>
              <a:rPr lang="de-AT" dirty="0"/>
              <a:t>und den Schutz allgemeiner oder besonderer bürgerlicher Rechte </a:t>
            </a:r>
            <a:r>
              <a:rPr lang="de-AT" dirty="0" smtClean="0"/>
              <a:t>ist.</a:t>
            </a:r>
            <a:endParaRPr lang="de-AT" dirty="0"/>
          </a:p>
        </p:txBody>
      </p:sp>
    </p:spTree>
    <p:extLst>
      <p:ext uri="{BB962C8B-B14F-4D97-AF65-F5344CB8AC3E}">
        <p14:creationId xmlns:p14="http://schemas.microsoft.com/office/powerpoint/2010/main" val="36728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950233"/>
            <a:ext cx="10515600" cy="1555115"/>
          </a:xfrm>
          <a:noFill/>
        </p:spPr>
        <p:txBody>
          <a:bodyPr>
            <a:normAutofit fontScale="90000"/>
          </a:bodyPr>
          <a:lstStyle/>
          <a:p>
            <a:pPr algn="ctr"/>
            <a:r>
              <a:rPr lang="de-AT" b="1" dirty="0" smtClean="0">
                <a:solidFill>
                  <a:srgbClr val="0070C0"/>
                </a:solidFill>
                <a:latin typeface="Arial" panose="020B0604020202020204" pitchFamily="34" charset="0"/>
                <a:cs typeface="Arial" panose="020B0604020202020204" pitchFamily="34" charset="0"/>
              </a:rPr>
              <a:t>Rechtsgrundlagen der Archivierung</a:t>
            </a:r>
            <a:br>
              <a:rPr lang="de-AT" b="1" dirty="0" smtClean="0">
                <a:solidFill>
                  <a:srgbClr val="0070C0"/>
                </a:solidFill>
                <a:latin typeface="Arial" panose="020B0604020202020204" pitchFamily="34" charset="0"/>
                <a:cs typeface="Arial" panose="020B0604020202020204" pitchFamily="34" charset="0"/>
              </a:rPr>
            </a:br>
            <a:r>
              <a:rPr lang="de-AT" b="1" dirty="0">
                <a:solidFill>
                  <a:srgbClr val="0070C0"/>
                </a:solidFill>
                <a:latin typeface="Arial" panose="020B0604020202020204" pitchFamily="34" charset="0"/>
                <a:cs typeface="Arial" panose="020B0604020202020204" pitchFamily="34" charset="0"/>
              </a:rPr>
              <a:t>in nicht-archivbezogener </a:t>
            </a:r>
            <a:r>
              <a:rPr lang="de-AT" b="1" dirty="0" smtClean="0">
                <a:solidFill>
                  <a:srgbClr val="0070C0"/>
                </a:solidFill>
                <a:latin typeface="Arial" panose="020B0604020202020204" pitchFamily="34" charset="0"/>
                <a:cs typeface="Arial" panose="020B0604020202020204" pitchFamily="34" charset="0"/>
              </a:rPr>
              <a:t>Legistik</a:t>
            </a:r>
            <a:r>
              <a:rPr lang="de-AT" b="1" dirty="0">
                <a:solidFill>
                  <a:srgbClr val="0070C0"/>
                </a:solidFill>
                <a:latin typeface="Arial" panose="020B0604020202020204" pitchFamily="34" charset="0"/>
                <a:cs typeface="Arial" panose="020B0604020202020204" pitchFamily="34" charset="0"/>
              </a:rPr>
              <a:t/>
            </a:r>
            <a:br>
              <a:rPr lang="de-AT" b="1" dirty="0">
                <a:solidFill>
                  <a:srgbClr val="0070C0"/>
                </a:solidFill>
                <a:latin typeface="Arial" panose="020B0604020202020204" pitchFamily="34" charset="0"/>
                <a:cs typeface="Arial" panose="020B0604020202020204" pitchFamily="34" charset="0"/>
              </a:rPr>
            </a:br>
            <a:endParaRPr lang="de-AT" b="1"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2220687"/>
            <a:ext cx="10515600" cy="3473532"/>
          </a:xfrm>
        </p:spPr>
        <p:txBody>
          <a:bodyPr/>
          <a:lstStyle/>
          <a:p>
            <a:pPr marL="0" indent="0">
              <a:buNone/>
            </a:pPr>
            <a:endParaRPr lang="de-AT" dirty="0" smtClean="0"/>
          </a:p>
          <a:p>
            <a:r>
              <a:rPr lang="de-AT" dirty="0" smtClean="0"/>
              <a:t>DSGVO, Art. 5 Abs. 1 lit. b und e, Art. 9 Abs. 2 lit. j sowie bes. Art. 89 Abs. 3</a:t>
            </a:r>
          </a:p>
          <a:p>
            <a:endParaRPr lang="de-AT" dirty="0" smtClean="0"/>
          </a:p>
          <a:p>
            <a:r>
              <a:rPr lang="de-AT" dirty="0" smtClean="0"/>
              <a:t>ABGB § 17a Z 3 (Änderung mit 1.1.2021)</a:t>
            </a: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sz="1400"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sz="1400"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pic>
        <p:nvPicPr>
          <p:cNvPr id="7" name="Bild 1" descr="cid:image001.png@01D50B39.1B9BE2A0"/>
          <p:cNvPicPr/>
          <p:nvPr/>
        </p:nvPicPr>
        <p:blipFill>
          <a:blip r:embed="rId3">
            <a:extLst>
              <a:ext uri="{28A0092B-C50C-407E-A947-70E740481C1C}">
                <a14:useLocalDpi xmlns:a14="http://schemas.microsoft.com/office/drawing/2010/main" val="0"/>
              </a:ext>
            </a:extLst>
          </a:blip>
          <a:srcRect/>
          <a:stretch>
            <a:fillRect/>
          </a:stretch>
        </p:blipFill>
        <p:spPr bwMode="auto">
          <a:xfrm>
            <a:off x="734291" y="6237359"/>
            <a:ext cx="1011382" cy="411624"/>
          </a:xfrm>
          <a:prstGeom prst="rect">
            <a:avLst/>
          </a:prstGeom>
          <a:noFill/>
          <a:ln>
            <a:noFill/>
          </a:ln>
        </p:spPr>
      </p:pic>
    </p:spTree>
    <p:extLst>
      <p:ext uri="{BB962C8B-B14F-4D97-AF65-F5344CB8AC3E}">
        <p14:creationId xmlns:p14="http://schemas.microsoft.com/office/powerpoint/2010/main" val="3567302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
        <p:nvSpPr>
          <p:cNvPr id="5" name="Titel 4"/>
          <p:cNvSpPr>
            <a:spLocks noGrp="1"/>
          </p:cNvSpPr>
          <p:nvPr>
            <p:ph type="title"/>
          </p:nvPr>
        </p:nvSpPr>
        <p:spPr>
          <a:xfrm>
            <a:off x="838200" y="365125"/>
            <a:ext cx="10515600" cy="591957"/>
          </a:xfrm>
        </p:spPr>
        <p:txBody>
          <a:bodyPr>
            <a:normAutofit fontScale="90000"/>
          </a:bodyPr>
          <a:lstStyle/>
          <a:p>
            <a:r>
              <a:rPr lang="de-AT" dirty="0" smtClean="0">
                <a:solidFill>
                  <a:srgbClr val="0070C0"/>
                </a:solidFill>
              </a:rPr>
              <a:t>Denkmalschutzgesetz</a:t>
            </a:r>
            <a:endParaRPr lang="de-AT" dirty="0">
              <a:solidFill>
                <a:srgbClr val="0070C0"/>
              </a:solidFill>
            </a:endParaRPr>
          </a:p>
        </p:txBody>
      </p:sp>
      <p:sp>
        <p:nvSpPr>
          <p:cNvPr id="7" name="Inhaltsplatzhalter 6"/>
          <p:cNvSpPr>
            <a:spLocks noGrp="1"/>
          </p:cNvSpPr>
          <p:nvPr>
            <p:ph idx="1"/>
          </p:nvPr>
        </p:nvSpPr>
        <p:spPr>
          <a:xfrm>
            <a:off x="838200" y="1136469"/>
            <a:ext cx="10515600" cy="5040494"/>
          </a:xfrm>
        </p:spPr>
        <p:txBody>
          <a:bodyPr>
            <a:normAutofit lnSpcReduction="10000"/>
          </a:bodyPr>
          <a:lstStyle/>
          <a:p>
            <a:r>
              <a:rPr lang="de-AT" dirty="0"/>
              <a:t>§ 25a. Abweichend von den Bestimmungen des § 2a ist das Österreichische Staatsarchiv (§ 24) </a:t>
            </a:r>
            <a:r>
              <a:rPr lang="de-AT" dirty="0" smtClean="0"/>
              <a:t>ermächtigt</a:t>
            </a:r>
            <a:r>
              <a:rPr lang="de-AT" dirty="0"/>
              <a:t>, durch Verordnung auch bestimmte Archivalien vorläufig unter Denkmalschutz zu stellen, die </a:t>
            </a:r>
            <a:r>
              <a:rPr lang="de-AT" dirty="0" smtClean="0"/>
              <a:t>für </a:t>
            </a:r>
            <a:r>
              <a:rPr lang="de-AT" dirty="0"/>
              <a:t>besondere im öffentlichen Interesse und auf Grund öffentlichen Auftrags durchgeführte </a:t>
            </a:r>
            <a:r>
              <a:rPr lang="de-AT" dirty="0" smtClean="0"/>
              <a:t>Untersuchungen </a:t>
            </a:r>
            <a:r>
              <a:rPr lang="de-AT" dirty="0"/>
              <a:t>von Bedeutung sein können. Diese Art der Unterschutzstellung darf nur für Archivalien </a:t>
            </a:r>
            <a:r>
              <a:rPr lang="de-AT" dirty="0" smtClean="0"/>
              <a:t>erfolgen</a:t>
            </a:r>
            <a:r>
              <a:rPr lang="de-AT" dirty="0"/>
              <a:t>, die bei Unternehmungen zu Zeiten angefallen sind, in denen diesen Unternehmungen auf Grund </a:t>
            </a:r>
            <a:r>
              <a:rPr lang="de-AT" dirty="0" smtClean="0"/>
              <a:t>der </a:t>
            </a:r>
            <a:r>
              <a:rPr lang="de-AT" dirty="0"/>
              <a:t>Anzahl und/oder Art der Beschäftigten, Umfang und/oder Art der Geschäftstätigkeit oder Beteiligung </a:t>
            </a:r>
            <a:r>
              <a:rPr lang="de-AT" dirty="0" smtClean="0"/>
              <a:t>der </a:t>
            </a:r>
            <a:r>
              <a:rPr lang="de-AT" dirty="0"/>
              <a:t>öffentlichen Hand besondere politische oder wirtschaftliche Bedeutung zukam und das Vorliegen der </a:t>
            </a:r>
            <a:r>
              <a:rPr lang="de-AT" dirty="0" smtClean="0"/>
              <a:t>für </a:t>
            </a:r>
            <a:r>
              <a:rPr lang="de-AT" dirty="0"/>
              <a:t>die Unterschutzstellung erforderlichen Fakten gemäß § 1 auf Grund des wissenschaftlichen </a:t>
            </a:r>
            <a:r>
              <a:rPr lang="de-AT" dirty="0" smtClean="0"/>
              <a:t>Erkenntnisstandes </a:t>
            </a:r>
            <a:r>
              <a:rPr lang="de-AT" dirty="0"/>
              <a:t>zumindest wahrscheinlich ist. </a:t>
            </a:r>
          </a:p>
        </p:txBody>
      </p:sp>
    </p:spTree>
    <p:extLst>
      <p:ext uri="{BB962C8B-B14F-4D97-AF65-F5344CB8AC3E}">
        <p14:creationId xmlns:p14="http://schemas.microsoft.com/office/powerpoint/2010/main" val="3315011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Archivgesetze in Österreich</a:t>
            </a:r>
            <a:endParaRPr lang="de-AT" dirty="0"/>
          </a:p>
        </p:txBody>
      </p:sp>
      <p:sp>
        <p:nvSpPr>
          <p:cNvPr id="3" name="Inhaltsplatzhalter 2"/>
          <p:cNvSpPr>
            <a:spLocks noGrp="1"/>
          </p:cNvSpPr>
          <p:nvPr>
            <p:ph idx="1"/>
          </p:nvPr>
        </p:nvSpPr>
        <p:spPr>
          <a:xfrm>
            <a:off x="838200" y="1512117"/>
            <a:ext cx="10515600" cy="4351338"/>
          </a:xfrm>
        </p:spPr>
        <p:txBody>
          <a:bodyPr>
            <a:normAutofit/>
          </a:bodyPr>
          <a:lstStyle/>
          <a:p>
            <a:pPr lvl="0">
              <a:buFont typeface="Courier New" panose="02070309020205020404" pitchFamily="49" charset="0"/>
              <a:buChar char="o"/>
            </a:pPr>
            <a:r>
              <a:rPr lang="de-AT" sz="3600" dirty="0" smtClean="0">
                <a:solidFill>
                  <a:srgbClr val="0070C0"/>
                </a:solidFill>
              </a:rPr>
              <a:t> Richtlinien </a:t>
            </a:r>
            <a:r>
              <a:rPr lang="de-AT" sz="3600" dirty="0">
                <a:solidFill>
                  <a:srgbClr val="0070C0"/>
                </a:solidFill>
              </a:rPr>
              <a:t>oder Verordnungen zur </a:t>
            </a:r>
            <a:r>
              <a:rPr lang="de-AT" sz="3600" dirty="0" smtClean="0">
                <a:solidFill>
                  <a:srgbClr val="0070C0"/>
                </a:solidFill>
              </a:rPr>
              <a:t>Archivierung</a:t>
            </a:r>
          </a:p>
          <a:p>
            <a:pPr lvl="0">
              <a:buFont typeface="Courier New" panose="02070309020205020404" pitchFamily="49" charset="0"/>
              <a:buChar char="o"/>
            </a:pPr>
            <a:r>
              <a:rPr lang="de-AT" sz="3600" dirty="0" smtClean="0">
                <a:solidFill>
                  <a:srgbClr val="0070C0"/>
                </a:solidFill>
              </a:rPr>
              <a:t> Individuelle Vereinbarungen oder Statuten</a:t>
            </a:r>
          </a:p>
          <a:p>
            <a:pPr lvl="0"/>
            <a:r>
              <a:rPr lang="de-AT" dirty="0" smtClean="0"/>
              <a:t>Richtlinien </a:t>
            </a:r>
            <a:r>
              <a:rPr lang="de-AT" dirty="0"/>
              <a:t>zur Archivierung, die von </a:t>
            </a:r>
            <a:r>
              <a:rPr lang="de-AT" dirty="0" smtClean="0"/>
              <a:t>Organisationen, </a:t>
            </a:r>
            <a:r>
              <a:rPr lang="de-AT" dirty="0"/>
              <a:t>Unternehmen, </a:t>
            </a:r>
            <a:r>
              <a:rPr lang="de-AT" dirty="0" smtClean="0"/>
              <a:t>Vereinen, Kirchen und </a:t>
            </a:r>
            <a:r>
              <a:rPr lang="de-AT" dirty="0"/>
              <a:t>Religionsgemeinschaften für die Archivierung der organisationseigenen Unterlagen </a:t>
            </a:r>
            <a:r>
              <a:rPr lang="de-AT" dirty="0" smtClean="0"/>
              <a:t>veranlasst werden.</a:t>
            </a:r>
          </a:p>
          <a:p>
            <a:r>
              <a:rPr lang="de-AT" dirty="0" smtClean="0"/>
              <a:t>Für eine Archivgruppe oder individuell für ein Archiv</a:t>
            </a:r>
          </a:p>
          <a:p>
            <a:r>
              <a:rPr lang="de-AT" dirty="0" smtClean="0"/>
              <a:t>Kirchliche Archive und Archive von Religionsgemeinschaften können Archivangelegenheiten selbst regeln (z.B. </a:t>
            </a:r>
            <a:r>
              <a:rPr lang="de-AT" dirty="0"/>
              <a:t>Richtlinien für die Sicherung und Nutzung der Ordensarchive </a:t>
            </a:r>
            <a:r>
              <a:rPr lang="de-AT" dirty="0" smtClean="0"/>
              <a:t>)</a:t>
            </a: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32365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626314"/>
          </a:xfrm>
        </p:spPr>
        <p:txBody>
          <a:bodyPr>
            <a:normAutofit/>
          </a:bodyPr>
          <a:lstStyle/>
          <a:p>
            <a:r>
              <a:rPr lang="de-AT" sz="3200" dirty="0">
                <a:solidFill>
                  <a:srgbClr val="0070C0"/>
                </a:solidFill>
                <a:latin typeface="Arial" panose="020B0604020202020204" pitchFamily="34" charset="0"/>
                <a:cs typeface="Arial" panose="020B0604020202020204" pitchFamily="34" charset="0"/>
              </a:rPr>
              <a:t>Richtlinien zur Sicherung und Nutzung der Archive der Ordensgemeinschaften in der Katholischen Kirche </a:t>
            </a:r>
            <a:r>
              <a:rPr lang="de-AT" sz="3200" dirty="0" smtClean="0">
                <a:solidFill>
                  <a:srgbClr val="0070C0"/>
                </a:solidFill>
                <a:latin typeface="Arial" panose="020B0604020202020204" pitchFamily="34" charset="0"/>
                <a:cs typeface="Arial" panose="020B0604020202020204" pitchFamily="34" charset="0"/>
              </a:rPr>
              <a:t>Österreichs</a:t>
            </a:r>
            <a:endParaRPr lang="de-AT" sz="3200" i="1"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2063931"/>
            <a:ext cx="10515600" cy="3799524"/>
          </a:xfrm>
        </p:spPr>
        <p:txBody>
          <a:bodyPr/>
          <a:lstStyle/>
          <a:p>
            <a:endParaRPr lang="de-AT" dirty="0" smtClean="0"/>
          </a:p>
          <a:p>
            <a:pPr marL="0" indent="0">
              <a:buNone/>
            </a:pPr>
            <a:r>
              <a:rPr lang="de-AT" dirty="0"/>
              <a:t>§ 2 </a:t>
            </a:r>
            <a:r>
              <a:rPr lang="de-AT" dirty="0" smtClean="0"/>
              <a:t>Geltungsbereich</a:t>
            </a:r>
          </a:p>
          <a:p>
            <a:pPr marL="0" indent="0">
              <a:buNone/>
            </a:pPr>
            <a:r>
              <a:rPr lang="de-AT" dirty="0" smtClean="0"/>
              <a:t>Die </a:t>
            </a:r>
            <a:r>
              <a:rPr lang="de-AT" dirty="0"/>
              <a:t>folgenden Richtlinien gelten für alle Archive der </a:t>
            </a:r>
            <a:r>
              <a:rPr lang="de-AT" dirty="0" smtClean="0"/>
              <a:t>Ordensgemeinschaften </a:t>
            </a:r>
            <a:r>
              <a:rPr lang="de-AT" dirty="0"/>
              <a:t>der Katholischen Kirche in Österreich, z. B. Generalatsarchive</a:t>
            </a:r>
            <a:r>
              <a:rPr lang="de-AT" dirty="0" smtClean="0"/>
              <a:t>, Provinzialatsarchive</a:t>
            </a:r>
            <a:r>
              <a:rPr lang="de-AT" dirty="0"/>
              <a:t>, Konvent- oder Kommunitätsarchive, Archive </a:t>
            </a:r>
            <a:r>
              <a:rPr lang="de-AT" dirty="0" smtClean="0"/>
              <a:t>der Stifte</a:t>
            </a:r>
            <a:r>
              <a:rPr lang="de-AT" dirty="0"/>
              <a:t>, Abteien, Priorate und selbstständigen Häuser sowie für die </a:t>
            </a:r>
            <a:r>
              <a:rPr lang="de-AT" dirty="0" smtClean="0"/>
              <a:t>Archive aller </a:t>
            </a:r>
            <a:r>
              <a:rPr lang="de-AT" dirty="0"/>
              <a:t>von diesen Gemeinschaften getragenen </a:t>
            </a:r>
            <a:r>
              <a:rPr lang="de-AT" dirty="0" smtClean="0"/>
              <a:t>Werke.</a:t>
            </a: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91997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Archivgesetz als </a:t>
            </a:r>
            <a:r>
              <a:rPr lang="de-AT" i="1" dirty="0" smtClean="0">
                <a:solidFill>
                  <a:srgbClr val="0070C0"/>
                </a:solidFill>
                <a:latin typeface="Arial" panose="020B0604020202020204" pitchFamily="34" charset="0"/>
                <a:cs typeface="Arial" panose="020B0604020202020204" pitchFamily="34" charset="0"/>
              </a:rPr>
              <a:t>lex specialis</a:t>
            </a:r>
            <a:endParaRPr lang="de-AT" i="1"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lstStyle/>
          <a:p>
            <a:endParaRPr lang="de-AT" dirty="0" smtClean="0"/>
          </a:p>
          <a:p>
            <a:r>
              <a:rPr lang="de-AT" dirty="0" smtClean="0"/>
              <a:t>Bei Archivierung gehen Unterlagen in Rechtssphäre des Archivs über</a:t>
            </a:r>
          </a:p>
          <a:p>
            <a:pPr marL="0" indent="0">
              <a:buNone/>
            </a:pPr>
            <a:r>
              <a:rPr lang="de-AT" dirty="0" smtClean="0"/>
              <a:t>Wichtig dafür: Auftrag zur Archivierung</a:t>
            </a:r>
          </a:p>
          <a:p>
            <a:pPr marL="0" indent="0">
              <a:buNone/>
            </a:pPr>
            <a:endParaRPr lang="de-AT" dirty="0" smtClean="0"/>
          </a:p>
          <a:p>
            <a:r>
              <a:rPr lang="de-AT" dirty="0" smtClean="0"/>
              <a:t>Archivgesetze gehen anderen Gesetzen vor (Materiengesetze)</a:t>
            </a:r>
          </a:p>
          <a:p>
            <a:pPr marL="0" indent="0">
              <a:buNone/>
            </a:pPr>
            <a:r>
              <a:rPr lang="de-AT" dirty="0" smtClean="0"/>
              <a:t>Ausnahmen:  z.B. Personenstandsgesetz (PStG)</a:t>
            </a:r>
          </a:p>
          <a:p>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8393863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Gesetze im Archivalltag</a:t>
            </a:r>
            <a:endParaRPr lang="de-AT" dirty="0"/>
          </a:p>
        </p:txBody>
      </p:sp>
      <p:sp>
        <p:nvSpPr>
          <p:cNvPr id="3" name="Inhaltsplatzhalter 2"/>
          <p:cNvSpPr>
            <a:spLocks noGrp="1"/>
          </p:cNvSpPr>
          <p:nvPr>
            <p:ph idx="1"/>
          </p:nvPr>
        </p:nvSpPr>
        <p:spPr>
          <a:xfrm>
            <a:off x="838200" y="1789611"/>
            <a:ext cx="10515600" cy="4073844"/>
          </a:xfrm>
        </p:spPr>
        <p:txBody>
          <a:bodyPr>
            <a:normAutofit/>
          </a:bodyPr>
          <a:lstStyle/>
          <a:p>
            <a:pPr marL="0" indent="0">
              <a:buNone/>
            </a:pPr>
            <a:endParaRPr lang="de-AT" dirty="0" smtClean="0"/>
          </a:p>
          <a:p>
            <a:r>
              <a:rPr lang="de-AT" sz="3600" dirty="0" smtClean="0">
                <a:solidFill>
                  <a:srgbClr val="0070C0"/>
                </a:solidFill>
              </a:rPr>
              <a:t>Informationsweiterverwendungsgesetz</a:t>
            </a:r>
            <a:r>
              <a:rPr lang="de-AT" dirty="0" smtClean="0">
                <a:solidFill>
                  <a:srgbClr val="0070C0"/>
                </a:solidFill>
              </a:rPr>
              <a:t/>
            </a:r>
            <a:br>
              <a:rPr lang="de-AT" dirty="0" smtClean="0">
                <a:solidFill>
                  <a:srgbClr val="0070C0"/>
                </a:solidFill>
              </a:rPr>
            </a:br>
            <a:r>
              <a:rPr lang="de-AT" dirty="0" smtClean="0"/>
              <a:t>kommerzielle und nicht kommerzielle Weiterverwendung von im Besitz öffentlicher Stellen befindlichen Dokumenten – betrifft nur öffentliche Archive</a:t>
            </a:r>
            <a:endParaRPr lang="de-AT" dirty="0" smtClean="0">
              <a:solidFill>
                <a:srgbClr val="0070C0"/>
              </a:solidFill>
            </a:endParaRPr>
          </a:p>
          <a:p>
            <a:pPr marL="0" indent="0">
              <a:buNone/>
            </a:pPr>
            <a:endParaRPr lang="de-AT" dirty="0" smtClean="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942505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Gesetze im Archivalltag</a:t>
            </a:r>
            <a:endParaRPr lang="de-AT" dirty="0"/>
          </a:p>
        </p:txBody>
      </p:sp>
      <p:sp>
        <p:nvSpPr>
          <p:cNvPr id="3" name="Inhaltsplatzhalter 2"/>
          <p:cNvSpPr>
            <a:spLocks noGrp="1"/>
          </p:cNvSpPr>
          <p:nvPr>
            <p:ph idx="1"/>
          </p:nvPr>
        </p:nvSpPr>
        <p:spPr>
          <a:xfrm>
            <a:off x="838200" y="2233749"/>
            <a:ext cx="10515600" cy="3370217"/>
          </a:xfrm>
        </p:spPr>
        <p:txBody>
          <a:bodyPr>
            <a:normAutofit fontScale="85000" lnSpcReduction="10000"/>
          </a:bodyPr>
          <a:lstStyle/>
          <a:p>
            <a:r>
              <a:rPr lang="de-AT" sz="3600" dirty="0" smtClean="0">
                <a:solidFill>
                  <a:srgbClr val="0070C0"/>
                </a:solidFill>
              </a:rPr>
              <a:t>Personenstandsgesetz (PStG)</a:t>
            </a:r>
          </a:p>
          <a:p>
            <a:pPr>
              <a:lnSpc>
                <a:spcPct val="150000"/>
              </a:lnSpc>
              <a:buFont typeface="Symbol" panose="05050102010706020507" pitchFamily="18" charset="2"/>
              <a:buChar char="-"/>
            </a:pPr>
            <a:r>
              <a:rPr lang="de-AT" dirty="0" smtClean="0"/>
              <a:t>geht dem Archivgesetz vor (Schutzfristen)</a:t>
            </a:r>
          </a:p>
          <a:p>
            <a:pPr>
              <a:lnSpc>
                <a:spcPct val="150000"/>
              </a:lnSpc>
              <a:buFont typeface="Symbol" panose="05050102010706020507" pitchFamily="18" charset="2"/>
              <a:buChar char="-"/>
            </a:pPr>
            <a:r>
              <a:rPr lang="de-AT" dirty="0" smtClean="0"/>
              <a:t>regelt den Umgang mit Personenstandsunterlagen</a:t>
            </a:r>
          </a:p>
          <a:p>
            <a:pPr>
              <a:lnSpc>
                <a:spcPct val="150000"/>
              </a:lnSpc>
              <a:buFont typeface="Symbol" panose="05050102010706020507" pitchFamily="18" charset="2"/>
              <a:buChar char="-"/>
            </a:pPr>
            <a:r>
              <a:rPr lang="de-AT" dirty="0"/>
              <a:t>b</a:t>
            </a:r>
            <a:r>
              <a:rPr lang="de-AT" dirty="0" smtClean="0"/>
              <a:t>etrifft Personenstandsunterlagen (der Standesämter) und Matriken (vor 1939)</a:t>
            </a:r>
            <a:br>
              <a:rPr lang="de-AT" dirty="0" smtClean="0"/>
            </a:br>
            <a:endParaRPr lang="de-AT" dirty="0" smtClean="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879021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Gesetze im Archivalltag</a:t>
            </a:r>
            <a:endParaRPr lang="de-AT" dirty="0"/>
          </a:p>
        </p:txBody>
      </p:sp>
      <p:sp>
        <p:nvSpPr>
          <p:cNvPr id="3" name="Inhaltsplatzhalter 2"/>
          <p:cNvSpPr>
            <a:spLocks noGrp="1"/>
          </p:cNvSpPr>
          <p:nvPr>
            <p:ph idx="1"/>
          </p:nvPr>
        </p:nvSpPr>
        <p:spPr>
          <a:xfrm>
            <a:off x="838200" y="1789611"/>
            <a:ext cx="10515600" cy="4073844"/>
          </a:xfrm>
        </p:spPr>
        <p:txBody>
          <a:bodyPr>
            <a:normAutofit fontScale="92500"/>
          </a:bodyPr>
          <a:lstStyle/>
          <a:p>
            <a:pPr marL="0" indent="0" algn="ctr">
              <a:buNone/>
            </a:pPr>
            <a:r>
              <a:rPr lang="de-AT" sz="3000" dirty="0"/>
              <a:t>Auskunft, Personenstandsurkunden und </a:t>
            </a:r>
            <a:r>
              <a:rPr lang="de-AT" sz="3000" dirty="0" smtClean="0"/>
              <a:t>Beauskunftungen</a:t>
            </a:r>
          </a:p>
          <a:p>
            <a:pPr marL="0" indent="0" algn="ctr">
              <a:buNone/>
            </a:pPr>
            <a:r>
              <a:rPr lang="de-AT" dirty="0" smtClean="0"/>
              <a:t>Auskunft</a:t>
            </a:r>
          </a:p>
          <a:p>
            <a:pPr marL="0" indent="0">
              <a:buNone/>
            </a:pPr>
            <a:r>
              <a:rPr lang="de-AT" dirty="0" smtClean="0"/>
              <a:t>§ 52 (1) Soweit </a:t>
            </a:r>
            <a:r>
              <a:rPr lang="de-AT" dirty="0"/>
              <a:t>kein überwiegendes schutzwürdiges Interesse der Personen, auf die sich die Eintragung bezieht, entgegensteht, steht das Recht auf Auskunft über Personenstandsdaten und aus Schriftstücken, die die Grundlage der Eintragung und späterer Veränderungen sowie der Ermittlung der Ehefähigkeit und der Fähigkeit, eine eingetragene Partnerschaft zu begründen, sowie auf Ausstellung von Personenstandsurkunden </a:t>
            </a:r>
            <a:r>
              <a:rPr lang="de-AT" dirty="0" smtClean="0"/>
              <a:t>zu Personen</a:t>
            </a:r>
            <a:r>
              <a:rPr lang="de-AT" dirty="0"/>
              <a:t>, auf die sich die Eintragung bezieht, sowie sonstigen Personen, deren Personenstand durch die Eintragung berührt </a:t>
            </a:r>
            <a:r>
              <a:rPr lang="de-AT" dirty="0" smtClean="0"/>
              <a:t>wird ….</a:t>
            </a:r>
          </a:p>
          <a:p>
            <a:pPr marL="514350" indent="-514350">
              <a:buAutoNum type="arabicParenBoth"/>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1809377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Gesetze im Archivalltag</a:t>
            </a:r>
            <a:endParaRPr lang="de-AT" dirty="0"/>
          </a:p>
        </p:txBody>
      </p:sp>
      <p:sp>
        <p:nvSpPr>
          <p:cNvPr id="3" name="Inhaltsplatzhalter 2"/>
          <p:cNvSpPr>
            <a:spLocks noGrp="1"/>
          </p:cNvSpPr>
          <p:nvPr>
            <p:ph idx="1"/>
          </p:nvPr>
        </p:nvSpPr>
        <p:spPr>
          <a:xfrm>
            <a:off x="838200" y="1789611"/>
            <a:ext cx="10515600" cy="4073844"/>
          </a:xfrm>
        </p:spPr>
        <p:txBody>
          <a:bodyPr>
            <a:normAutofit/>
          </a:bodyPr>
          <a:lstStyle/>
          <a:p>
            <a:pPr marL="0" indent="0">
              <a:buNone/>
            </a:pPr>
            <a:r>
              <a:rPr lang="de-AT" dirty="0" smtClean="0"/>
              <a:t>§ 52 (5</a:t>
            </a:r>
            <a:r>
              <a:rPr lang="de-AT" dirty="0"/>
              <a:t>) Einschränkungen des Rechts auf Einsicht, die sich aus Abs. 1 ergeben, </a:t>
            </a:r>
            <a:r>
              <a:rPr lang="de-AT" dirty="0" smtClean="0"/>
              <a:t>gelten </a:t>
            </a:r>
            <a:r>
              <a:rPr lang="de-AT" dirty="0"/>
              <a:t>nach Ablauf der folgenden Fristen als </a:t>
            </a:r>
            <a:r>
              <a:rPr lang="de-AT" dirty="0" smtClean="0"/>
              <a:t>aufgehoben:</a:t>
            </a:r>
          </a:p>
          <a:p>
            <a:r>
              <a:rPr lang="de-AT" dirty="0"/>
              <a:t>100 Jahre seit der Eintragung der Geburt </a:t>
            </a:r>
            <a:r>
              <a:rPr lang="de-AT" dirty="0" smtClean="0"/>
              <a:t>oder</a:t>
            </a:r>
          </a:p>
          <a:p>
            <a:r>
              <a:rPr lang="de-AT" dirty="0"/>
              <a:t>75 Jahre seit Eintragung der Eheschließung oder Eintragung der Begründung der eingetragenen Partnerschaft, sofern die Eintragung nicht eine lebende Person betrifft, </a:t>
            </a:r>
            <a:r>
              <a:rPr lang="de-AT" dirty="0" smtClean="0"/>
              <a:t>oder</a:t>
            </a:r>
          </a:p>
          <a:p>
            <a:r>
              <a:rPr lang="de-AT" dirty="0"/>
              <a:t>30 Jahre seit Eintragung des </a:t>
            </a:r>
            <a:r>
              <a:rPr lang="de-AT" dirty="0" smtClean="0"/>
              <a:t>Todes.</a:t>
            </a: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900073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smtClean="0">
                <a:solidFill>
                  <a:srgbClr val="0070C0"/>
                </a:solidFill>
                <a:latin typeface="Arial" panose="020B0604020202020204" pitchFamily="34" charset="0"/>
                <a:cs typeface="Arial" panose="020B0604020202020204" pitchFamily="34" charset="0"/>
              </a:rPr>
              <a:t>Gesetze im Archivalltag</a:t>
            </a:r>
            <a:endParaRPr lang="de-AT" dirty="0"/>
          </a:p>
        </p:txBody>
      </p:sp>
      <p:sp>
        <p:nvSpPr>
          <p:cNvPr id="3" name="Inhaltsplatzhalter 2"/>
          <p:cNvSpPr>
            <a:spLocks noGrp="1"/>
          </p:cNvSpPr>
          <p:nvPr>
            <p:ph idx="1"/>
          </p:nvPr>
        </p:nvSpPr>
        <p:spPr>
          <a:xfrm>
            <a:off x="838200" y="1789611"/>
            <a:ext cx="10515600" cy="4073844"/>
          </a:xfrm>
        </p:spPr>
        <p:txBody>
          <a:bodyPr>
            <a:normAutofit fontScale="92500" lnSpcReduction="10000"/>
          </a:bodyPr>
          <a:lstStyle/>
          <a:p>
            <a:r>
              <a:rPr lang="de-AT" sz="3600" dirty="0" smtClean="0">
                <a:solidFill>
                  <a:srgbClr val="0070C0"/>
                </a:solidFill>
              </a:rPr>
              <a:t>Urheberrechtsgesetz</a:t>
            </a:r>
            <a:r>
              <a:rPr lang="de-AT" dirty="0" smtClean="0">
                <a:solidFill>
                  <a:srgbClr val="0070C0"/>
                </a:solidFill>
              </a:rPr>
              <a:t/>
            </a:r>
            <a:br>
              <a:rPr lang="de-AT" dirty="0" smtClean="0">
                <a:solidFill>
                  <a:srgbClr val="0070C0"/>
                </a:solidFill>
              </a:rPr>
            </a:br>
            <a:r>
              <a:rPr lang="de-AT" dirty="0" smtClean="0"/>
              <a:t>betrifft Sammlungsbestände wie Fotos, Nachlässe etc.</a:t>
            </a:r>
          </a:p>
          <a:p>
            <a:r>
              <a:rPr lang="de-DE" dirty="0"/>
              <a:t>Urheber eines Werkes ist, wer es geschaffen hat</a:t>
            </a:r>
            <a:r>
              <a:rPr lang="de-DE" dirty="0" smtClean="0"/>
              <a:t>.</a:t>
            </a:r>
          </a:p>
          <a:p>
            <a:r>
              <a:rPr lang="de-DE" dirty="0"/>
              <a:t>Das Urheberrecht kann grundsätzlich nur von Todes wegen übertragen </a:t>
            </a:r>
            <a:r>
              <a:rPr lang="de-DE" dirty="0" smtClean="0"/>
              <a:t>werden.</a:t>
            </a:r>
            <a:endParaRPr lang="de-AT" dirty="0" smtClean="0"/>
          </a:p>
          <a:p>
            <a:r>
              <a:rPr lang="de-AT" dirty="0"/>
              <a:t>Der Urheber hat das Monopol, durch die Vergabe von Werknutzungsrechten und Werknutzungsbewilligungen anderen Nutzungsrechte einzuräumen</a:t>
            </a:r>
            <a:r>
              <a:rPr lang="de-AT" dirty="0" smtClean="0"/>
              <a:t>.</a:t>
            </a:r>
          </a:p>
          <a:p>
            <a:r>
              <a:rPr lang="de-DE" dirty="0" smtClean="0"/>
              <a:t>Werknutzungsverträge: </a:t>
            </a:r>
            <a:r>
              <a:rPr lang="de-DE" dirty="0"/>
              <a:t>Verträge, mit denen Werknutzungsrechte eingeräumt werden</a:t>
            </a:r>
            <a:endParaRPr lang="de-AT" dirty="0" smtClean="0"/>
          </a:p>
          <a:p>
            <a:pPr>
              <a:buFont typeface="Symbol" panose="05050102010706020507" pitchFamily="18" charset="2"/>
              <a:buChar char="-"/>
            </a:pPr>
            <a:endParaRPr lang="de-AT" dirty="0" smtClean="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7741094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err="1" smtClean="0">
                <a:solidFill>
                  <a:srgbClr val="0070C0"/>
                </a:solidFill>
                <a:latin typeface="Arial" panose="020B0604020202020204" pitchFamily="34" charset="0"/>
                <a:cs typeface="Arial" panose="020B0604020202020204" pitchFamily="34" charset="0"/>
              </a:rPr>
              <a:t>PatientInnenbezogene</a:t>
            </a:r>
            <a:r>
              <a:rPr lang="de-AT" dirty="0" smtClean="0">
                <a:solidFill>
                  <a:srgbClr val="0070C0"/>
                </a:solidFill>
                <a:latin typeface="Arial" panose="020B0604020202020204" pitchFamily="34" charset="0"/>
                <a:cs typeface="Arial" panose="020B0604020202020204" pitchFamily="34" charset="0"/>
              </a:rPr>
              <a:t> Unterlagen</a:t>
            </a:r>
            <a:endParaRPr lang="de-AT" dirty="0"/>
          </a:p>
        </p:txBody>
      </p:sp>
      <p:sp>
        <p:nvSpPr>
          <p:cNvPr id="3" name="Inhaltsplatzhalter 2"/>
          <p:cNvSpPr>
            <a:spLocks noGrp="1"/>
          </p:cNvSpPr>
          <p:nvPr>
            <p:ph idx="1"/>
          </p:nvPr>
        </p:nvSpPr>
        <p:spPr>
          <a:xfrm>
            <a:off x="838200" y="2244436"/>
            <a:ext cx="10515600" cy="3619018"/>
          </a:xfrm>
        </p:spPr>
        <p:txBody>
          <a:bodyPr>
            <a:normAutofit/>
          </a:bodyPr>
          <a:lstStyle/>
          <a:p>
            <a:pPr marL="0" indent="0" algn="ctr">
              <a:buNone/>
            </a:pPr>
            <a:r>
              <a:rPr lang="de-AT" dirty="0" smtClean="0"/>
              <a:t>Definition – was bedeutet </a:t>
            </a:r>
            <a:r>
              <a:rPr lang="de-AT" dirty="0" err="1" smtClean="0"/>
              <a:t>PatientInnenunterlagen</a:t>
            </a:r>
            <a:r>
              <a:rPr lang="de-AT" dirty="0" smtClean="0"/>
              <a:t>?</a:t>
            </a:r>
          </a:p>
          <a:p>
            <a:pPr marL="0" indent="0">
              <a:buNone/>
            </a:pPr>
            <a:endParaRPr lang="de-AT" dirty="0"/>
          </a:p>
          <a:p>
            <a:pPr marL="0" indent="0" algn="ctr">
              <a:buNone/>
            </a:pPr>
            <a:r>
              <a:rPr lang="de-AT" sz="3200" dirty="0" err="1" smtClean="0">
                <a:solidFill>
                  <a:srgbClr val="0070C0"/>
                </a:solidFill>
              </a:rPr>
              <a:t>PatientInnenbezogene</a:t>
            </a:r>
            <a:r>
              <a:rPr lang="de-AT" sz="3200" dirty="0" smtClean="0">
                <a:solidFill>
                  <a:srgbClr val="0070C0"/>
                </a:solidFill>
              </a:rPr>
              <a:t> Unterlagen ≠ Verwaltungsschriftgut</a:t>
            </a:r>
            <a:endParaRPr lang="de-AT" sz="3200" dirty="0">
              <a:solidFill>
                <a:srgbClr val="0070C0"/>
              </a:solidFill>
            </a:endParaRP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977176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3600" dirty="0" smtClean="0">
                <a:solidFill>
                  <a:srgbClr val="0070C0"/>
                </a:solidFill>
                <a:latin typeface="Arial" panose="020B0604020202020204" pitchFamily="34" charset="0"/>
                <a:cs typeface="Arial" panose="020B0604020202020204" pitchFamily="34" charset="0"/>
              </a:rPr>
              <a:t>Datenschutzgrundverordnung (DSGVO) </a:t>
            </a:r>
            <a:endParaRPr lang="de-AT" sz="3600"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12117"/>
            <a:ext cx="10515600" cy="4351338"/>
          </a:xfrm>
        </p:spPr>
        <p:txBody>
          <a:bodyPr>
            <a:normAutofit fontScale="62500" lnSpcReduction="20000"/>
          </a:bodyPr>
          <a:lstStyle/>
          <a:p>
            <a:pPr marL="0" indent="0">
              <a:buNone/>
            </a:pPr>
            <a:r>
              <a:rPr lang="de-AT" sz="4500" dirty="0" smtClean="0">
                <a:cs typeface="Arial" panose="020B0604020202020204" pitchFamily="34" charset="0"/>
              </a:rPr>
              <a:t>Art. 5 – Grundsätze </a:t>
            </a:r>
            <a:r>
              <a:rPr lang="de-AT" sz="4500" dirty="0">
                <a:cs typeface="Arial" panose="020B0604020202020204" pitchFamily="34" charset="0"/>
              </a:rPr>
              <a:t>für die Verarbeitung </a:t>
            </a:r>
            <a:r>
              <a:rPr lang="de-AT" sz="4500" dirty="0" smtClean="0">
                <a:cs typeface="Arial" panose="020B0604020202020204" pitchFamily="34" charset="0"/>
              </a:rPr>
              <a:t>personenbezogener </a:t>
            </a:r>
            <a:r>
              <a:rPr lang="de-AT" sz="4500" dirty="0">
                <a:cs typeface="Arial" panose="020B0604020202020204" pitchFamily="34" charset="0"/>
              </a:rPr>
              <a:t>Daten</a:t>
            </a:r>
          </a:p>
          <a:p>
            <a:pPr marL="0" indent="0">
              <a:buNone/>
            </a:pPr>
            <a:endParaRPr lang="de-AT" sz="4500" dirty="0">
              <a:cs typeface="Arial" panose="020B0604020202020204" pitchFamily="34" charset="0"/>
            </a:endParaRPr>
          </a:p>
          <a:p>
            <a:pPr marL="0" indent="0">
              <a:buNone/>
            </a:pPr>
            <a:r>
              <a:rPr lang="de-AT" sz="3800" dirty="0" smtClean="0">
                <a:cs typeface="Arial" panose="020B0604020202020204" pitchFamily="34" charset="0"/>
              </a:rPr>
              <a:t/>
            </a:r>
            <a:br>
              <a:rPr lang="de-AT" sz="3800" dirty="0" smtClean="0">
                <a:cs typeface="Arial" panose="020B0604020202020204" pitchFamily="34" charset="0"/>
              </a:rPr>
            </a:br>
            <a:r>
              <a:rPr lang="de-AT" sz="3800" dirty="0">
                <a:cs typeface="Arial" panose="020B0604020202020204" pitchFamily="34" charset="0"/>
              </a:rPr>
              <a:t>(1) Personenbezogene Daten </a:t>
            </a:r>
            <a:r>
              <a:rPr lang="de-AT" sz="3800" dirty="0" smtClean="0">
                <a:cs typeface="Arial" panose="020B0604020202020204" pitchFamily="34" charset="0"/>
              </a:rPr>
              <a:t>müssen</a:t>
            </a:r>
            <a:endParaRPr lang="de-AT" sz="3800" dirty="0">
              <a:cs typeface="Arial" panose="020B0604020202020204" pitchFamily="34" charset="0"/>
            </a:endParaRPr>
          </a:p>
          <a:p>
            <a:pPr marL="0" indent="0">
              <a:lnSpc>
                <a:spcPct val="120000"/>
              </a:lnSpc>
              <a:buNone/>
            </a:pPr>
            <a:r>
              <a:rPr lang="de-AT" sz="3800" dirty="0">
                <a:cs typeface="Arial" panose="020B0604020202020204" pitchFamily="34" charset="0"/>
              </a:rPr>
              <a:t>b) für festgelegte, eindeutige und legitime Zwecke erhoben werden und dürfen nicht in einer mit diesen Zwecken nicht zu vereinbarenden Weise weiterverarbeitet werden; eine Weiterverarbeitung für </a:t>
            </a:r>
            <a:r>
              <a:rPr lang="de-AT" sz="3800" b="1" dirty="0">
                <a:cs typeface="Arial" panose="020B0604020202020204" pitchFamily="34" charset="0"/>
              </a:rPr>
              <a:t>im öffentlichen Interesse liegende Archivzwecke</a:t>
            </a:r>
            <a:r>
              <a:rPr lang="de-AT" sz="3800" dirty="0">
                <a:cs typeface="Arial" panose="020B0604020202020204" pitchFamily="34" charset="0"/>
              </a:rPr>
              <a:t>, für wissenschaftliche oder historische Forschungszwecke oder für statistische Zwecke gilt gemäß Artikel 89 Absatz 1 nicht als unvereinbar mit den ursprünglichen Zwecken („Zweckbindung“);</a:t>
            </a:r>
          </a:p>
          <a:p>
            <a:pPr marL="0" indent="0">
              <a:buNone/>
            </a:pPr>
            <a:r>
              <a:rPr lang="de-AT" dirty="0">
                <a:cs typeface="Arial" panose="020B0604020202020204" pitchFamily="34" charset="0"/>
              </a:rPr>
              <a:t> </a:t>
            </a:r>
          </a:p>
          <a:p>
            <a:endParaRPr lang="de-AT" dirty="0" smtClean="0"/>
          </a:p>
          <a:p>
            <a:endParaRPr lang="de-AT" dirty="0"/>
          </a:p>
          <a:p>
            <a:endParaRPr lang="de-AT" dirty="0" smtClean="0"/>
          </a:p>
          <a:p>
            <a:endParaRPr lang="de-AT" dirty="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683927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err="1">
                <a:solidFill>
                  <a:srgbClr val="0070C0"/>
                </a:solidFill>
                <a:latin typeface="Arial" panose="020B0604020202020204" pitchFamily="34" charset="0"/>
                <a:cs typeface="Arial" panose="020B0604020202020204" pitchFamily="34" charset="0"/>
              </a:rPr>
              <a:t>PatientInnenbezogene</a:t>
            </a:r>
            <a:r>
              <a:rPr lang="de-AT" dirty="0">
                <a:solidFill>
                  <a:srgbClr val="0070C0"/>
                </a:solidFill>
                <a:latin typeface="Arial" panose="020B0604020202020204" pitchFamily="34" charset="0"/>
                <a:cs typeface="Arial" panose="020B0604020202020204" pitchFamily="34" charset="0"/>
              </a:rPr>
              <a:t> Unterlagen</a:t>
            </a:r>
          </a:p>
        </p:txBody>
      </p:sp>
      <p:sp>
        <p:nvSpPr>
          <p:cNvPr id="3" name="Inhaltsplatzhalter 2"/>
          <p:cNvSpPr>
            <a:spLocks noGrp="1"/>
          </p:cNvSpPr>
          <p:nvPr>
            <p:ph idx="1"/>
          </p:nvPr>
        </p:nvSpPr>
        <p:spPr>
          <a:xfrm>
            <a:off x="838200" y="1690687"/>
            <a:ext cx="10515600" cy="4172767"/>
          </a:xfrm>
        </p:spPr>
        <p:txBody>
          <a:bodyPr/>
          <a:lstStyle/>
          <a:p>
            <a:r>
              <a:rPr lang="de-AT" dirty="0" smtClean="0"/>
              <a:t>Aufzeichnungen zu stationär aufgenommenen </a:t>
            </a:r>
            <a:r>
              <a:rPr lang="de-AT" dirty="0" err="1" smtClean="0"/>
              <a:t>PatientInnen</a:t>
            </a:r>
            <a:r>
              <a:rPr lang="de-AT" dirty="0" smtClean="0"/>
              <a:t> = „Krankengeschichte“</a:t>
            </a:r>
          </a:p>
          <a:p>
            <a:r>
              <a:rPr lang="de-AT" dirty="0" smtClean="0"/>
              <a:t>Ambulanzaufzeichnungen</a:t>
            </a:r>
          </a:p>
          <a:p>
            <a:r>
              <a:rPr lang="de-AT" dirty="0" smtClean="0"/>
              <a:t>Aufnahme- und Abgangsprotokolle</a:t>
            </a:r>
          </a:p>
          <a:p>
            <a:r>
              <a:rPr lang="de-AT" dirty="0" smtClean="0"/>
              <a:t>Sterbeprotokolle</a:t>
            </a:r>
          </a:p>
          <a:p>
            <a:r>
              <a:rPr lang="de-AT" dirty="0" smtClean="0"/>
              <a:t>Stations- oder Klinik(</a:t>
            </a:r>
            <a:r>
              <a:rPr lang="de-AT" dirty="0" err="1" smtClean="0"/>
              <a:t>standes</a:t>
            </a:r>
            <a:r>
              <a:rPr lang="de-AT" dirty="0" smtClean="0"/>
              <a:t>)</a:t>
            </a:r>
            <a:r>
              <a:rPr lang="de-AT" dirty="0" err="1" smtClean="0"/>
              <a:t>protokolle</a:t>
            </a:r>
            <a:r>
              <a:rPr lang="de-AT" dirty="0" smtClean="0"/>
              <a:t> </a:t>
            </a:r>
          </a:p>
          <a:p>
            <a:r>
              <a:rPr lang="de-AT" dirty="0" smtClean="0"/>
              <a:t>Karteien und Indizes zu Unterlagen</a:t>
            </a:r>
          </a:p>
          <a:p>
            <a:endParaRPr lang="de-AT" dirty="0" smtClean="0"/>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1355424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err="1">
                <a:solidFill>
                  <a:srgbClr val="0070C0"/>
                </a:solidFill>
                <a:latin typeface="Arial" panose="020B0604020202020204" pitchFamily="34" charset="0"/>
                <a:cs typeface="Arial" panose="020B0604020202020204" pitchFamily="34" charset="0"/>
              </a:rPr>
              <a:t>PatientInnenbezogene</a:t>
            </a:r>
            <a:r>
              <a:rPr lang="de-AT" dirty="0">
                <a:solidFill>
                  <a:srgbClr val="0070C0"/>
                </a:solidFill>
                <a:latin typeface="Arial" panose="020B0604020202020204" pitchFamily="34" charset="0"/>
                <a:cs typeface="Arial" panose="020B0604020202020204" pitchFamily="34" charset="0"/>
              </a:rPr>
              <a:t> Unterlagen</a:t>
            </a:r>
          </a:p>
        </p:txBody>
      </p:sp>
      <p:sp>
        <p:nvSpPr>
          <p:cNvPr id="3" name="Inhaltsplatzhalter 2"/>
          <p:cNvSpPr>
            <a:spLocks noGrp="1"/>
          </p:cNvSpPr>
          <p:nvPr>
            <p:ph idx="1"/>
          </p:nvPr>
        </p:nvSpPr>
        <p:spPr>
          <a:xfrm>
            <a:off x="838200" y="1512117"/>
            <a:ext cx="10515600" cy="4351338"/>
          </a:xfrm>
        </p:spPr>
        <p:txBody>
          <a:bodyPr/>
          <a:lstStyle/>
          <a:p>
            <a:pPr marL="0" indent="0">
              <a:buNone/>
            </a:pPr>
            <a:r>
              <a:rPr lang="de-AT" dirty="0" smtClean="0"/>
              <a:t>Aufbau und Inhalt von Krankengeschichten und Ambulanzunterlagen</a:t>
            </a:r>
          </a:p>
          <a:p>
            <a:pPr marL="0" indent="0">
              <a:buNone/>
            </a:pPr>
            <a:endParaRPr lang="de-AT" dirty="0"/>
          </a:p>
          <a:p>
            <a:pPr marL="0" indent="0">
              <a:buNone/>
            </a:pPr>
            <a:r>
              <a:rPr lang="de-AT" dirty="0" smtClean="0"/>
              <a:t>(gemeinsame Erarbeitung)</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7068929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AT" dirty="0" smtClean="0">
                <a:solidFill>
                  <a:srgbClr val="0070C0"/>
                </a:solidFill>
                <a:latin typeface="Arial" panose="020B0604020202020204" pitchFamily="34" charset="0"/>
                <a:cs typeface="Arial" panose="020B0604020202020204" pitchFamily="34" charset="0"/>
              </a:rPr>
              <a:t>Rechtliche Grundlagen </a:t>
            </a:r>
            <a:r>
              <a:rPr lang="de-AT" dirty="0" err="1" smtClean="0">
                <a:solidFill>
                  <a:srgbClr val="0070C0"/>
                </a:solidFill>
                <a:latin typeface="Arial" panose="020B0604020202020204" pitchFamily="34" charset="0"/>
                <a:cs typeface="Arial" panose="020B0604020202020204" pitchFamily="34" charset="0"/>
              </a:rPr>
              <a:t>patientInnenbezogener</a:t>
            </a:r>
            <a:r>
              <a:rPr lang="de-AT" dirty="0" smtClean="0">
                <a:solidFill>
                  <a:srgbClr val="0070C0"/>
                </a:solidFill>
                <a:latin typeface="Arial" panose="020B0604020202020204" pitchFamily="34" charset="0"/>
                <a:cs typeface="Arial" panose="020B0604020202020204" pitchFamily="34" charset="0"/>
              </a:rPr>
              <a:t> Unterlagen</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995055"/>
            <a:ext cx="10515600" cy="3868400"/>
          </a:xfrm>
        </p:spPr>
        <p:txBody>
          <a:bodyPr>
            <a:normAutofit/>
          </a:bodyPr>
          <a:lstStyle/>
          <a:p>
            <a:pPr marL="0" indent="0">
              <a:buNone/>
            </a:pPr>
            <a:r>
              <a:rPr lang="de-AT" sz="4000" dirty="0" smtClean="0">
                <a:solidFill>
                  <a:srgbClr val="0070C0"/>
                </a:solidFill>
              </a:rPr>
              <a:t>bei Anbietung und Übernahme</a:t>
            </a:r>
          </a:p>
          <a:p>
            <a:pPr marL="0" indent="0">
              <a:buNone/>
            </a:pPr>
            <a:endParaRPr lang="de-AT" sz="4000" dirty="0">
              <a:solidFill>
                <a:srgbClr val="0070C0"/>
              </a:solidFill>
            </a:endParaRPr>
          </a:p>
          <a:p>
            <a:pPr lvl="1"/>
            <a:r>
              <a:rPr lang="de-AT" sz="3200" dirty="0" smtClean="0"/>
              <a:t>Archivgesetze</a:t>
            </a:r>
          </a:p>
          <a:p>
            <a:pPr lvl="1"/>
            <a:endParaRPr lang="de-AT" sz="3200" dirty="0" smtClean="0"/>
          </a:p>
          <a:p>
            <a:pPr lvl="1"/>
            <a:r>
              <a:rPr lang="de-AT" sz="3200" dirty="0" smtClean="0"/>
              <a:t>DSGVO</a:t>
            </a:r>
          </a:p>
          <a:p>
            <a:pPr lvl="1"/>
            <a:endParaRPr lang="de-AT" sz="3200" dirty="0" smtClean="0"/>
          </a:p>
          <a:p>
            <a:pPr lvl="1"/>
            <a:r>
              <a:rPr lang="de-AT" sz="3200" dirty="0" smtClean="0"/>
              <a:t>ABGB</a:t>
            </a:r>
          </a:p>
          <a:p>
            <a:pPr marL="0" indent="0">
              <a:buNone/>
            </a:pPr>
            <a:endParaRPr lang="de-AT" sz="3200" dirty="0" smtClean="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9927320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602220"/>
          </a:xfrm>
        </p:spPr>
        <p:txBody>
          <a:bodyPr/>
          <a:lstStyle/>
          <a:p>
            <a:pPr algn="ctr"/>
            <a:r>
              <a:rPr lang="de-AT" dirty="0">
                <a:solidFill>
                  <a:srgbClr val="0070C0"/>
                </a:solidFill>
                <a:latin typeface="Arial" panose="020B0604020202020204" pitchFamily="34" charset="0"/>
                <a:cs typeface="Arial" panose="020B0604020202020204" pitchFamily="34" charset="0"/>
              </a:rPr>
              <a:t>Rechtliche Grundlagen </a:t>
            </a:r>
            <a:r>
              <a:rPr lang="de-AT" dirty="0" err="1">
                <a:solidFill>
                  <a:srgbClr val="0070C0"/>
                </a:solidFill>
                <a:latin typeface="Arial" panose="020B0604020202020204" pitchFamily="34" charset="0"/>
                <a:cs typeface="Arial" panose="020B0604020202020204" pitchFamily="34" charset="0"/>
              </a:rPr>
              <a:t>patientInnenbezogener</a:t>
            </a:r>
            <a:r>
              <a:rPr lang="de-AT" dirty="0">
                <a:solidFill>
                  <a:srgbClr val="0070C0"/>
                </a:solidFill>
                <a:latin typeface="Arial" panose="020B0604020202020204" pitchFamily="34" charset="0"/>
                <a:cs typeface="Arial" panose="020B0604020202020204" pitchFamily="34" charset="0"/>
              </a:rPr>
              <a:t> Unterlagen</a:t>
            </a:r>
          </a:p>
        </p:txBody>
      </p:sp>
      <p:sp>
        <p:nvSpPr>
          <p:cNvPr id="3" name="Inhaltsplatzhalter 2"/>
          <p:cNvSpPr>
            <a:spLocks noGrp="1"/>
          </p:cNvSpPr>
          <p:nvPr>
            <p:ph idx="1"/>
          </p:nvPr>
        </p:nvSpPr>
        <p:spPr>
          <a:xfrm>
            <a:off x="838200" y="2299855"/>
            <a:ext cx="10515600" cy="3438910"/>
          </a:xfrm>
        </p:spPr>
        <p:txBody>
          <a:bodyPr>
            <a:normAutofit lnSpcReduction="10000"/>
          </a:bodyPr>
          <a:lstStyle/>
          <a:p>
            <a:pPr marL="0" indent="0">
              <a:buNone/>
            </a:pPr>
            <a:r>
              <a:rPr lang="de-AT" dirty="0" smtClean="0"/>
              <a:t>Gemäß DSGVO gibt es vor oder bei der Übernahme durch Archive  </a:t>
            </a:r>
            <a:r>
              <a:rPr lang="de-AT" b="1" u="sng" dirty="0" smtClean="0"/>
              <a:t>keine Verpflichtung </a:t>
            </a:r>
            <a:r>
              <a:rPr lang="de-AT" dirty="0" smtClean="0"/>
              <a:t>zur</a:t>
            </a:r>
          </a:p>
          <a:p>
            <a:pPr>
              <a:lnSpc>
                <a:spcPct val="150000"/>
              </a:lnSpc>
            </a:pPr>
            <a:r>
              <a:rPr lang="de-AT" dirty="0" smtClean="0"/>
              <a:t>Löschung</a:t>
            </a:r>
          </a:p>
          <a:p>
            <a:pPr>
              <a:lnSpc>
                <a:spcPct val="150000"/>
              </a:lnSpc>
            </a:pPr>
            <a:r>
              <a:rPr lang="de-AT" dirty="0" smtClean="0"/>
              <a:t>Anonymisierung</a:t>
            </a:r>
          </a:p>
          <a:p>
            <a:pPr>
              <a:lnSpc>
                <a:spcPct val="150000"/>
              </a:lnSpc>
            </a:pPr>
            <a:r>
              <a:rPr lang="de-AT" dirty="0" err="1" smtClean="0"/>
              <a:t>Pseudonymisierung</a:t>
            </a:r>
            <a:endParaRPr lang="de-AT" dirty="0" smtClean="0"/>
          </a:p>
          <a:p>
            <a:pPr marL="0" indent="0">
              <a:buNone/>
            </a:pPr>
            <a:r>
              <a:rPr lang="de-AT" dirty="0"/>
              <a:t>d</a:t>
            </a:r>
            <a:r>
              <a:rPr lang="de-AT" dirty="0" smtClean="0"/>
              <a:t>er Unterlagen!</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1916053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851602"/>
          </a:xfrm>
        </p:spPr>
        <p:txBody>
          <a:bodyPr/>
          <a:lstStyle/>
          <a:p>
            <a:pPr algn="ctr"/>
            <a:r>
              <a:rPr lang="de-AT" dirty="0">
                <a:solidFill>
                  <a:srgbClr val="0070C0"/>
                </a:solidFill>
                <a:latin typeface="Arial" panose="020B0604020202020204" pitchFamily="34" charset="0"/>
                <a:cs typeface="Arial" panose="020B0604020202020204" pitchFamily="34" charset="0"/>
              </a:rPr>
              <a:t>Rechtliche Grundlagen </a:t>
            </a:r>
            <a:r>
              <a:rPr lang="de-AT" dirty="0" err="1">
                <a:solidFill>
                  <a:srgbClr val="0070C0"/>
                </a:solidFill>
                <a:latin typeface="Arial" panose="020B0604020202020204" pitchFamily="34" charset="0"/>
                <a:cs typeface="Arial" panose="020B0604020202020204" pitchFamily="34" charset="0"/>
              </a:rPr>
              <a:t>patientInnenbezogener</a:t>
            </a:r>
            <a:r>
              <a:rPr lang="de-AT" dirty="0">
                <a:solidFill>
                  <a:srgbClr val="0070C0"/>
                </a:solidFill>
                <a:latin typeface="Arial" panose="020B0604020202020204" pitchFamily="34" charset="0"/>
                <a:cs typeface="Arial" panose="020B0604020202020204" pitchFamily="34" charset="0"/>
              </a:rPr>
              <a:t> </a:t>
            </a:r>
            <a:r>
              <a:rPr lang="de-AT" dirty="0" smtClean="0">
                <a:solidFill>
                  <a:srgbClr val="0070C0"/>
                </a:solidFill>
                <a:latin typeface="Arial" panose="020B0604020202020204" pitchFamily="34" charset="0"/>
                <a:cs typeface="Arial" panose="020B0604020202020204" pitchFamily="34" charset="0"/>
              </a:rPr>
              <a:t>Unterlagen</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2411773"/>
            <a:ext cx="10515600" cy="3451681"/>
          </a:xfrm>
        </p:spPr>
        <p:txBody>
          <a:bodyPr>
            <a:normAutofit/>
          </a:bodyPr>
          <a:lstStyle/>
          <a:p>
            <a:pPr marL="0" indent="0" algn="ctr">
              <a:buNone/>
            </a:pPr>
            <a:r>
              <a:rPr lang="de-AT" sz="4000" dirty="0" smtClean="0">
                <a:solidFill>
                  <a:srgbClr val="0070C0"/>
                </a:solidFill>
              </a:rPr>
              <a:t>Nach der Übernahme:</a:t>
            </a:r>
          </a:p>
          <a:p>
            <a:pPr marL="0" indent="0" algn="ctr">
              <a:buNone/>
            </a:pPr>
            <a:endParaRPr lang="de-AT" sz="4000" dirty="0" smtClean="0">
              <a:solidFill>
                <a:srgbClr val="0070C0"/>
              </a:solidFill>
            </a:endParaRPr>
          </a:p>
          <a:p>
            <a:pPr marL="0" indent="0" algn="ctr">
              <a:buNone/>
            </a:pPr>
            <a:r>
              <a:rPr lang="de-AT" sz="4000" dirty="0" smtClean="0">
                <a:solidFill>
                  <a:srgbClr val="0070C0"/>
                </a:solidFill>
              </a:rPr>
              <a:t>Einsichtnahme im Lesesaal und Veröffentlichung</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800645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a:solidFill>
                  <a:srgbClr val="0070C0"/>
                </a:solidFill>
                <a:latin typeface="Arial" panose="020B0604020202020204" pitchFamily="34" charset="0"/>
                <a:cs typeface="Arial" panose="020B0604020202020204" pitchFamily="34" charset="0"/>
              </a:rPr>
              <a:t>Rechtliche Grundlagen </a:t>
            </a:r>
            <a:r>
              <a:rPr lang="de-AT" dirty="0" err="1">
                <a:solidFill>
                  <a:srgbClr val="0070C0"/>
                </a:solidFill>
                <a:latin typeface="Arial" panose="020B0604020202020204" pitchFamily="34" charset="0"/>
                <a:cs typeface="Arial" panose="020B0604020202020204" pitchFamily="34" charset="0"/>
              </a:rPr>
              <a:t>patientInnenbezogener</a:t>
            </a:r>
            <a:r>
              <a:rPr lang="de-AT" dirty="0">
                <a:solidFill>
                  <a:srgbClr val="0070C0"/>
                </a:solidFill>
                <a:latin typeface="Arial" panose="020B0604020202020204" pitchFamily="34" charset="0"/>
                <a:cs typeface="Arial" panose="020B0604020202020204" pitchFamily="34" charset="0"/>
              </a:rPr>
              <a:t> </a:t>
            </a:r>
            <a:r>
              <a:rPr lang="de-AT" dirty="0" smtClean="0">
                <a:solidFill>
                  <a:srgbClr val="0070C0"/>
                </a:solidFill>
                <a:latin typeface="Arial" panose="020B0604020202020204" pitchFamily="34" charset="0"/>
                <a:cs typeface="Arial" panose="020B0604020202020204" pitchFamily="34" charset="0"/>
              </a:rPr>
              <a:t>Unterlagen</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995055"/>
            <a:ext cx="10515600" cy="3868400"/>
          </a:xfrm>
        </p:spPr>
        <p:txBody>
          <a:bodyPr/>
          <a:lstStyle/>
          <a:p>
            <a:pPr marL="0" indent="0" algn="ctr">
              <a:buNone/>
            </a:pPr>
            <a:r>
              <a:rPr lang="de-AT" sz="4400" dirty="0" smtClean="0">
                <a:solidFill>
                  <a:srgbClr val="0070C0"/>
                </a:solidFill>
                <a:effectLst>
                  <a:outerShdw blurRad="38100" dist="38100" dir="2700000" algn="tl">
                    <a:srgbClr val="000000">
                      <a:alpha val="43137"/>
                    </a:srgbClr>
                  </a:outerShdw>
                </a:effectLst>
              </a:rPr>
              <a:t>Schutzfristen</a:t>
            </a:r>
          </a:p>
          <a:p>
            <a:endParaRPr lang="de-AT" dirty="0"/>
          </a:p>
          <a:p>
            <a:r>
              <a:rPr lang="de-AT" dirty="0" smtClean="0"/>
              <a:t>Regelung in den Archivgesetzen</a:t>
            </a:r>
          </a:p>
          <a:p>
            <a:endParaRPr lang="de-AT" dirty="0" smtClean="0"/>
          </a:p>
          <a:p>
            <a:r>
              <a:rPr lang="de-AT" dirty="0" smtClean="0"/>
              <a:t>Richtlinien für Archive, die nicht dem Bundesarchivgesetz oder Landesarchivgesetzen unterliegen</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4664679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AT" dirty="0">
                <a:solidFill>
                  <a:srgbClr val="0070C0"/>
                </a:solidFill>
                <a:latin typeface="Arial" panose="020B0604020202020204" pitchFamily="34" charset="0"/>
                <a:cs typeface="Arial" panose="020B0604020202020204" pitchFamily="34" charset="0"/>
              </a:rPr>
              <a:t>Rechtliche Grundlagen </a:t>
            </a:r>
            <a:r>
              <a:rPr lang="de-AT" dirty="0" err="1">
                <a:solidFill>
                  <a:srgbClr val="0070C0"/>
                </a:solidFill>
                <a:latin typeface="Arial" panose="020B0604020202020204" pitchFamily="34" charset="0"/>
                <a:cs typeface="Arial" panose="020B0604020202020204" pitchFamily="34" charset="0"/>
              </a:rPr>
              <a:t>patientInnenbezogener</a:t>
            </a:r>
            <a:r>
              <a:rPr lang="de-AT" dirty="0">
                <a:solidFill>
                  <a:srgbClr val="0070C0"/>
                </a:solidFill>
                <a:latin typeface="Arial" panose="020B0604020202020204" pitchFamily="34" charset="0"/>
                <a:cs typeface="Arial" panose="020B0604020202020204" pitchFamily="34" charset="0"/>
              </a:rPr>
              <a:t> </a:t>
            </a:r>
            <a:r>
              <a:rPr lang="de-AT" dirty="0" smtClean="0">
                <a:solidFill>
                  <a:srgbClr val="0070C0"/>
                </a:solidFill>
                <a:latin typeface="Arial" panose="020B0604020202020204" pitchFamily="34" charset="0"/>
                <a:cs typeface="Arial" panose="020B0604020202020204" pitchFamily="34" charset="0"/>
              </a:rPr>
              <a:t>Unterlagen</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2050473"/>
            <a:ext cx="10515600" cy="3812982"/>
          </a:xfrm>
        </p:spPr>
        <p:txBody>
          <a:bodyPr>
            <a:normAutofit/>
          </a:bodyPr>
          <a:lstStyle/>
          <a:p>
            <a:pPr marL="0" indent="0" algn="ctr">
              <a:buNone/>
            </a:pPr>
            <a:r>
              <a:rPr lang="de-AT" sz="3600" dirty="0" smtClean="0">
                <a:solidFill>
                  <a:srgbClr val="0070C0"/>
                </a:solidFill>
              </a:rPr>
              <a:t>Erweiterte Schutzfrist für personenbezogene Daten</a:t>
            </a:r>
          </a:p>
          <a:p>
            <a:pPr marL="0" indent="0">
              <a:buNone/>
            </a:pPr>
            <a:endParaRPr lang="de-AT" dirty="0" smtClean="0"/>
          </a:p>
          <a:p>
            <a:r>
              <a:rPr lang="de-AT" sz="3200" dirty="0" smtClean="0"/>
              <a:t>Unterschiedliche Regelung in den Archivgesetzen</a:t>
            </a:r>
          </a:p>
          <a:p>
            <a:endParaRPr lang="de-AT" sz="3200" dirty="0" smtClean="0"/>
          </a:p>
          <a:p>
            <a:r>
              <a:rPr lang="de-AT" sz="3200" dirty="0" smtClean="0"/>
              <a:t>Erlöschen des Datenschutzes mit dem Tod</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996525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AT" dirty="0" smtClean="0">
                <a:solidFill>
                  <a:srgbClr val="0070C0"/>
                </a:solidFill>
                <a:latin typeface="Arial" panose="020B0604020202020204" pitchFamily="34" charset="0"/>
                <a:cs typeface="Arial" panose="020B0604020202020204" pitchFamily="34" charset="0"/>
              </a:rPr>
              <a:t>Was sind „besondere </a:t>
            </a:r>
            <a:r>
              <a:rPr lang="de-AT" dirty="0">
                <a:solidFill>
                  <a:srgbClr val="0070C0"/>
                </a:solidFill>
                <a:latin typeface="Arial" panose="020B0604020202020204" pitchFamily="34" charset="0"/>
                <a:cs typeface="Arial" panose="020B0604020202020204" pitchFamily="34" charset="0"/>
              </a:rPr>
              <a:t>Kategorien personenbezogener </a:t>
            </a:r>
            <a:r>
              <a:rPr lang="de-AT" dirty="0" smtClean="0">
                <a:solidFill>
                  <a:srgbClr val="0070C0"/>
                </a:solidFill>
                <a:latin typeface="Arial" panose="020B0604020202020204" pitchFamily="34" charset="0"/>
                <a:cs typeface="Arial" panose="020B0604020202020204" pitchFamily="34" charset="0"/>
              </a:rPr>
              <a:t>Daten“?</a:t>
            </a:r>
            <a:r>
              <a:rPr lang="de-AT" dirty="0">
                <a:solidFill>
                  <a:srgbClr val="0070C0"/>
                </a:solidFill>
                <a:latin typeface="Arial" panose="020B0604020202020204" pitchFamily="34" charset="0"/>
                <a:cs typeface="Arial" panose="020B0604020202020204" pitchFamily="34" charset="0"/>
              </a:rPr>
              <a:t/>
            </a:r>
            <a:br>
              <a:rPr lang="de-AT" dirty="0">
                <a:solidFill>
                  <a:srgbClr val="0070C0"/>
                </a:solidFill>
                <a:latin typeface="Arial" panose="020B0604020202020204" pitchFamily="34" charset="0"/>
                <a:cs typeface="Arial" panose="020B0604020202020204" pitchFamily="34" charset="0"/>
              </a:rPr>
            </a:b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593273"/>
            <a:ext cx="10515600" cy="4270182"/>
          </a:xfrm>
        </p:spPr>
        <p:txBody>
          <a:bodyPr>
            <a:normAutofit lnSpcReduction="10000"/>
          </a:bodyPr>
          <a:lstStyle/>
          <a:p>
            <a:pPr marL="0" indent="0">
              <a:buNone/>
            </a:pPr>
            <a:r>
              <a:rPr lang="de-AT" sz="3500" dirty="0" smtClean="0"/>
              <a:t>Definition der DSGVO:</a:t>
            </a:r>
          </a:p>
          <a:p>
            <a:pPr marL="0" indent="0">
              <a:buNone/>
            </a:pPr>
            <a:endParaRPr lang="de-AT" sz="3500" dirty="0" smtClean="0"/>
          </a:p>
          <a:p>
            <a:pPr marL="0" indent="0">
              <a:buNone/>
            </a:pPr>
            <a:r>
              <a:rPr lang="de-AT" sz="2600" dirty="0"/>
              <a:t>Art. 9 Verarbeitung besonderer Kategorien personenbezogener Daten</a:t>
            </a:r>
          </a:p>
          <a:p>
            <a:pPr marL="0" indent="0">
              <a:buNone/>
            </a:pPr>
            <a:r>
              <a:rPr lang="de-AT" sz="2600" dirty="0"/>
              <a:t>(1) Die Verarbeitung personenbezogener Daten, aus denen </a:t>
            </a:r>
            <a:r>
              <a:rPr lang="de-AT" sz="2600" b="1" dirty="0"/>
              <a:t>die rassische und ethnische Herkunft, politische Meinungen, religiöse oder weltanschauliche Überzeugungen oder die Gewerkschaftszugehörigkeit hervorgehen</a:t>
            </a:r>
            <a:r>
              <a:rPr lang="de-AT" sz="2600" dirty="0"/>
              <a:t>, sowie die Verarbeitung von </a:t>
            </a:r>
            <a:r>
              <a:rPr lang="de-AT" sz="2600" b="1" dirty="0"/>
              <a:t>genetischen Daten, biometrischen Daten zur eindeutigen Identifizierung einer natürlichen Person, Gesundheitsdaten oder Daten zum Sexualleben oder der sexuellen Orientierung </a:t>
            </a:r>
            <a:r>
              <a:rPr lang="de-AT" sz="2600" dirty="0"/>
              <a:t>einer natürlichen Person ist untersagt.</a:t>
            </a:r>
          </a:p>
          <a:p>
            <a:endParaRPr lang="de-AT" dirty="0" smtClean="0"/>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497804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3552492"/>
          </a:xfrm>
        </p:spPr>
        <p:txBody>
          <a:bodyPr>
            <a:normAutofit/>
          </a:bodyPr>
          <a:lstStyle/>
          <a:p>
            <a:pPr algn="ctr"/>
            <a:r>
              <a:rPr lang="de-AT" sz="4000" dirty="0" smtClean="0">
                <a:solidFill>
                  <a:srgbClr val="0070C0"/>
                </a:solidFill>
                <a:latin typeface="Arial" panose="020B0604020202020204" pitchFamily="34" charset="0"/>
                <a:cs typeface="Arial" panose="020B0604020202020204" pitchFamily="34" charset="0"/>
              </a:rPr>
              <a:t>Besondere Kategorien – sensible Daten – hochsensible Daten</a:t>
            </a:r>
            <a:br>
              <a:rPr lang="de-AT" sz="4000" dirty="0" smtClean="0">
                <a:solidFill>
                  <a:srgbClr val="0070C0"/>
                </a:solidFill>
                <a:latin typeface="Arial" panose="020B0604020202020204" pitchFamily="34" charset="0"/>
                <a:cs typeface="Arial" panose="020B0604020202020204" pitchFamily="34" charset="0"/>
              </a:rPr>
            </a:br>
            <a:r>
              <a:rPr lang="de-AT" dirty="0" smtClean="0">
                <a:solidFill>
                  <a:srgbClr val="0070C0"/>
                </a:solidFill>
                <a:latin typeface="Arial" panose="020B0604020202020204" pitchFamily="34" charset="0"/>
                <a:cs typeface="Arial" panose="020B0604020202020204" pitchFamily="34" charset="0"/>
              </a:rPr>
              <a:t/>
            </a:r>
            <a:br>
              <a:rPr lang="de-AT" dirty="0" smtClean="0">
                <a:solidFill>
                  <a:srgbClr val="0070C0"/>
                </a:solidFill>
                <a:latin typeface="Arial" panose="020B0604020202020204" pitchFamily="34" charset="0"/>
                <a:cs typeface="Arial" panose="020B0604020202020204" pitchFamily="34" charset="0"/>
              </a:rPr>
            </a:br>
            <a:r>
              <a:rPr lang="de-AT" dirty="0" smtClean="0">
                <a:solidFill>
                  <a:srgbClr val="0070C0"/>
                </a:solidFill>
                <a:latin typeface="Arial" panose="020B0604020202020204" pitchFamily="34" charset="0"/>
                <a:cs typeface="Arial" panose="020B0604020202020204" pitchFamily="34" charset="0"/>
              </a:rPr>
              <a:t>Alles das Gleiche?</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3990109"/>
            <a:ext cx="10515600" cy="1873346"/>
          </a:xfrm>
        </p:spPr>
        <p:txBody>
          <a:bodyPr>
            <a:normAutofit fontScale="92500" lnSpcReduction="10000"/>
          </a:bodyPr>
          <a:lstStyle/>
          <a:p>
            <a:endParaRPr lang="de-AT" dirty="0" smtClean="0"/>
          </a:p>
          <a:p>
            <a:pPr lvl="1">
              <a:lnSpc>
                <a:spcPct val="170000"/>
              </a:lnSpc>
              <a:buFont typeface="Symbol" panose="05050102010706020507" pitchFamily="18" charset="2"/>
              <a:buChar char="-"/>
            </a:pPr>
            <a:r>
              <a:rPr lang="de-AT" sz="2800" dirty="0" smtClean="0"/>
              <a:t>Rechtliche </a:t>
            </a:r>
            <a:r>
              <a:rPr lang="de-AT" sz="2800" dirty="0"/>
              <a:t>Regelungen und Sprachgebrauch ist zu unterscheiden</a:t>
            </a:r>
          </a:p>
          <a:p>
            <a:pPr lvl="1">
              <a:lnSpc>
                <a:spcPct val="170000"/>
              </a:lnSpc>
              <a:buFont typeface="Symbol" panose="05050102010706020507" pitchFamily="18" charset="2"/>
              <a:buChar char="-"/>
            </a:pPr>
            <a:r>
              <a:rPr lang="de-AT" sz="2800" dirty="0"/>
              <a:t>Begriffsänderung durch die DSGVO</a:t>
            </a:r>
          </a:p>
          <a:p>
            <a:pPr lvl="1">
              <a:buFont typeface="Symbol" panose="05050102010706020507" pitchFamily="18" charset="2"/>
              <a:buChar char="-"/>
            </a:pPr>
            <a:endParaRPr lang="de-AT" dirty="0"/>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2849247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740766"/>
          </a:xfrm>
        </p:spPr>
        <p:txBody>
          <a:bodyPr>
            <a:normAutofit/>
          </a:bodyPr>
          <a:lstStyle/>
          <a:p>
            <a:pPr algn="ctr"/>
            <a:r>
              <a:rPr lang="de-AT" sz="4000" dirty="0" smtClean="0">
                <a:solidFill>
                  <a:srgbClr val="0070C0"/>
                </a:solidFill>
                <a:latin typeface="Arial" panose="020B0604020202020204" pitchFamily="34" charset="0"/>
                <a:cs typeface="Arial" panose="020B0604020202020204" pitchFamily="34" charset="0"/>
              </a:rPr>
              <a:t>Einsichtnahme und Veröffentlichung</a:t>
            </a:r>
            <a:endParaRPr lang="de-AT" dirty="0">
              <a:solidFill>
                <a:srgbClr val="0070C0"/>
              </a:solidFill>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838200" y="1662545"/>
            <a:ext cx="10515600" cy="4200910"/>
          </a:xfrm>
        </p:spPr>
        <p:txBody>
          <a:bodyPr>
            <a:normAutofit/>
          </a:bodyPr>
          <a:lstStyle/>
          <a:p>
            <a:endParaRPr lang="de-AT" dirty="0" smtClean="0"/>
          </a:p>
          <a:p>
            <a:pPr marL="0" indent="0">
              <a:lnSpc>
                <a:spcPct val="150000"/>
              </a:lnSpc>
              <a:buNone/>
            </a:pPr>
            <a:r>
              <a:rPr lang="de-AT" sz="3200" dirty="0" smtClean="0"/>
              <a:t>Der Datenschutz endet mit dem Tod, aber bei Einsichtnahme (im Lesesaal) und Veröffentlichung ist außerdem der postmortale Persönlichkeitsschutz zu beachten!</a:t>
            </a:r>
          </a:p>
          <a:p>
            <a:pPr marL="0" indent="0">
              <a:buNone/>
            </a:pPr>
            <a:endParaRPr lang="de-AT" sz="3200" dirty="0" smtClean="0"/>
          </a:p>
          <a:p>
            <a:pPr marL="0" indent="0">
              <a:buNone/>
            </a:pPr>
            <a:endParaRPr lang="de-AT" sz="3200" dirty="0" smtClean="0"/>
          </a:p>
          <a:p>
            <a:pPr marL="0" indent="0">
              <a:buNone/>
            </a:pPr>
            <a:endParaRPr lang="de-AT" sz="3200" dirty="0" smtClean="0"/>
          </a:p>
          <a:p>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297894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solidFill>
                  <a:srgbClr val="0070C0"/>
                </a:solidFill>
                <a:latin typeface="Arial" panose="020B0604020202020204" pitchFamily="34" charset="0"/>
                <a:cs typeface="Arial" panose="020B0604020202020204" pitchFamily="34" charset="0"/>
              </a:rPr>
              <a:t>Datenschutzgrundverordnung (DSGVO) </a:t>
            </a:r>
            <a:endParaRPr lang="de-AT" dirty="0"/>
          </a:p>
        </p:txBody>
      </p:sp>
      <p:sp>
        <p:nvSpPr>
          <p:cNvPr id="3" name="Inhaltsplatzhalter 2"/>
          <p:cNvSpPr>
            <a:spLocks noGrp="1"/>
          </p:cNvSpPr>
          <p:nvPr>
            <p:ph idx="1"/>
          </p:nvPr>
        </p:nvSpPr>
        <p:spPr>
          <a:xfrm>
            <a:off x="838200" y="1512117"/>
            <a:ext cx="10515600" cy="4351338"/>
          </a:xfrm>
        </p:spPr>
        <p:txBody>
          <a:bodyPr>
            <a:normAutofit/>
          </a:bodyPr>
          <a:lstStyle/>
          <a:p>
            <a:endParaRPr lang="de-AT" dirty="0" smtClean="0"/>
          </a:p>
          <a:p>
            <a:pPr marL="0" indent="0">
              <a:buNone/>
            </a:pPr>
            <a:r>
              <a:rPr lang="de-AT" sz="2400" dirty="0"/>
              <a:t>e) in einer Form gespeichert werden, die die Identifizierung der betroffenen Personen nur so lange ermöglicht, wie es für die Zwecke, für die sie verarbeitet werden, erforderlich ist; </a:t>
            </a:r>
            <a:r>
              <a:rPr lang="de-AT" sz="2400" b="1" dirty="0"/>
              <a:t>personenbezogene Daten dürfen länger gespeichert werden</a:t>
            </a:r>
            <a:r>
              <a:rPr lang="de-AT" sz="2400" dirty="0"/>
              <a:t>, soweit die personenbezogenen Daten vorbehaltlich der Durchführung geeigneter technischer und organisatorischer Maßnahmen, die von dieser Verordnung zum Schutz der Rechte und Freiheiten der betroffenen Person gefordert werden, ausschließlich </a:t>
            </a:r>
            <a:r>
              <a:rPr lang="de-AT" sz="2400" b="1" dirty="0"/>
              <a:t>für im öffentlichen Interesse liegende Archivzwecke </a:t>
            </a:r>
            <a:r>
              <a:rPr lang="de-AT" sz="2400" dirty="0"/>
              <a:t>oder für wissenschaftliche und historische Forschungszwecke oder für statistische Zwecke gemäß Artikel 89 Absatz 1 verarbeitet werden („Speicherbegrenzung“);</a:t>
            </a:r>
          </a:p>
          <a:p>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2402588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2108" y="748146"/>
            <a:ext cx="10411691" cy="745319"/>
          </a:xfrm>
        </p:spPr>
        <p:txBody>
          <a:bodyPr>
            <a:normAutofit/>
          </a:bodyPr>
          <a:lstStyle/>
          <a:p>
            <a:r>
              <a:rPr lang="de-AT" dirty="0">
                <a:solidFill>
                  <a:srgbClr val="0070C0"/>
                </a:solidFill>
                <a:latin typeface="Arial" panose="020B0604020202020204" pitchFamily="34" charset="0"/>
                <a:cs typeface="Arial" panose="020B0604020202020204" pitchFamily="34" charset="0"/>
              </a:rPr>
              <a:t>Einsichtnahme und </a:t>
            </a:r>
            <a:r>
              <a:rPr lang="de-AT" dirty="0" smtClean="0">
                <a:solidFill>
                  <a:srgbClr val="0070C0"/>
                </a:solidFill>
                <a:latin typeface="Arial" panose="020B0604020202020204" pitchFamily="34" charset="0"/>
                <a:cs typeface="Arial" panose="020B0604020202020204" pitchFamily="34" charset="0"/>
              </a:rPr>
              <a:t>Veröffentlichung</a:t>
            </a:r>
            <a:endParaRPr lang="de-AT" dirty="0"/>
          </a:p>
        </p:txBody>
      </p:sp>
      <p:sp>
        <p:nvSpPr>
          <p:cNvPr id="3" name="Inhaltsplatzhalter 2"/>
          <p:cNvSpPr>
            <a:spLocks noGrp="1"/>
          </p:cNvSpPr>
          <p:nvPr>
            <p:ph idx="1"/>
          </p:nvPr>
        </p:nvSpPr>
        <p:spPr>
          <a:xfrm>
            <a:off x="838200" y="1791313"/>
            <a:ext cx="10515600" cy="4072142"/>
          </a:xfrm>
        </p:spPr>
        <p:txBody>
          <a:bodyPr>
            <a:normAutofit/>
          </a:bodyPr>
          <a:lstStyle/>
          <a:p>
            <a:pPr marL="0" indent="0">
              <a:buNone/>
            </a:pPr>
            <a:r>
              <a:rPr lang="de-AT" sz="3200" dirty="0">
                <a:cs typeface="Arial" panose="020B0604020202020204" pitchFamily="34" charset="0"/>
              </a:rPr>
              <a:t>ABGB § 17a Z </a:t>
            </a:r>
            <a:r>
              <a:rPr lang="de-AT" sz="3200" dirty="0" smtClean="0">
                <a:cs typeface="Arial" panose="020B0604020202020204" pitchFamily="34" charset="0"/>
              </a:rPr>
              <a:t>3: Wahrnehmung der Persönlichkeitsrechte</a:t>
            </a:r>
            <a:endParaRPr lang="de-AT" sz="3200" dirty="0" smtClean="0"/>
          </a:p>
          <a:p>
            <a:pPr marL="0" indent="0">
              <a:buNone/>
            </a:pPr>
            <a:r>
              <a:rPr lang="de-AT" dirty="0" smtClean="0"/>
              <a:t>(</a:t>
            </a:r>
            <a:r>
              <a:rPr lang="de-AT" dirty="0"/>
              <a:t>3) Die </a:t>
            </a:r>
            <a:r>
              <a:rPr lang="de-AT" b="1" dirty="0"/>
              <a:t>Persönlichkeitsrecht</a:t>
            </a:r>
            <a:r>
              <a:rPr lang="de-AT" dirty="0"/>
              <a:t>e einer Person </a:t>
            </a:r>
            <a:r>
              <a:rPr lang="de-AT" b="1" dirty="0"/>
              <a:t>wirken nach dem T</a:t>
            </a:r>
            <a:r>
              <a:rPr lang="de-AT" dirty="0"/>
              <a:t>od in ihrem Andenken </a:t>
            </a:r>
            <a:r>
              <a:rPr lang="de-AT" b="1" dirty="0"/>
              <a:t>fort</a:t>
            </a:r>
            <a:r>
              <a:rPr lang="de-AT" dirty="0"/>
              <a:t>. Verletzungen des Andenkens können die mit dem Verstorbenen im ersten Grad Verwandten und der überlebende Ehegatte, eingetragene Partner oder Lebensgefährte Zeit ihres Lebens geltend machen, andere Verwandte in auf- oder absteigender Linie nur für zehn Jahre nach dem Ablauf des Todesjahres. Jedenfalls zulässig sind im öffentlichen Interesse liegende Eingriffe zu Archivzwecken, zu wissenschaftlichen und zu künstlerischen Zwecken.</a:t>
            </a:r>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3778465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2108" y="609600"/>
            <a:ext cx="10411691" cy="883865"/>
          </a:xfrm>
        </p:spPr>
        <p:txBody>
          <a:bodyPr>
            <a:normAutofit/>
          </a:bodyPr>
          <a:lstStyle/>
          <a:p>
            <a:pPr algn="ctr"/>
            <a:r>
              <a:rPr lang="de-AT" dirty="0" smtClean="0">
                <a:solidFill>
                  <a:srgbClr val="0070C0"/>
                </a:solidFill>
                <a:latin typeface="Arial" panose="020B0604020202020204" pitchFamily="34" charset="0"/>
                <a:cs typeface="Arial" panose="020B0604020202020204" pitchFamily="34" charset="0"/>
              </a:rPr>
              <a:t>Postmortaler Persönlichkeitsschutz </a:t>
            </a:r>
            <a:endParaRPr lang="de-AT" dirty="0"/>
          </a:p>
        </p:txBody>
      </p:sp>
      <p:sp>
        <p:nvSpPr>
          <p:cNvPr id="3" name="Inhaltsplatzhalter 2"/>
          <p:cNvSpPr>
            <a:spLocks noGrp="1"/>
          </p:cNvSpPr>
          <p:nvPr>
            <p:ph idx="1"/>
          </p:nvPr>
        </p:nvSpPr>
        <p:spPr>
          <a:xfrm>
            <a:off x="838200" y="1939635"/>
            <a:ext cx="10515600" cy="3923819"/>
          </a:xfrm>
        </p:spPr>
        <p:txBody>
          <a:bodyPr>
            <a:normAutofit/>
          </a:bodyPr>
          <a:lstStyle/>
          <a:p>
            <a:pPr marL="0" indent="0">
              <a:buNone/>
            </a:pPr>
            <a:r>
              <a:rPr lang="de-AT" sz="3200" dirty="0" smtClean="0"/>
              <a:t>Beispiele einiger Veröffentlichungen (Deutschland):</a:t>
            </a:r>
          </a:p>
          <a:p>
            <a:pPr marL="0" indent="0">
              <a:buNone/>
            </a:pPr>
            <a:endParaRPr lang="de-AT" sz="3200" dirty="0" smtClean="0"/>
          </a:p>
          <a:p>
            <a:r>
              <a:rPr lang="de-AT" sz="3200" dirty="0" smtClean="0"/>
              <a:t>Rechtslage</a:t>
            </a:r>
          </a:p>
          <a:p>
            <a:r>
              <a:rPr lang="de-AT" sz="3200" dirty="0" smtClean="0"/>
              <a:t>Folgen</a:t>
            </a:r>
          </a:p>
          <a:p>
            <a:r>
              <a:rPr lang="de-AT" sz="3200" dirty="0" smtClean="0"/>
              <a:t>Judikatur</a:t>
            </a:r>
          </a:p>
          <a:p>
            <a:r>
              <a:rPr lang="de-AT" sz="3200" dirty="0" smtClean="0"/>
              <a:t>Parallelen zu Österreich</a:t>
            </a:r>
          </a:p>
          <a:p>
            <a:pPr>
              <a:buFontTx/>
              <a:buChar char="-"/>
            </a:pPr>
            <a:endParaRPr lang="de-AT" sz="3200" dirty="0" smtClean="0"/>
          </a:p>
          <a:p>
            <a:pPr marL="0" indent="0">
              <a:buNone/>
            </a:pPr>
            <a:endParaRPr lang="de-AT" dirty="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200" b="0" i="0" u="none" strike="noStrike" kern="1200" cap="none" spc="0" normalizeH="0" baseline="0" noProof="0" dirty="0" smtClean="0">
                <a:ln>
                  <a:noFill/>
                </a:ln>
                <a:solidFill>
                  <a:srgbClr val="5B9BD5">
                    <a:lumMod val="50000"/>
                  </a:srgbClr>
                </a:solidFill>
                <a:effectLst/>
                <a:uLnTx/>
                <a:uFillTx/>
                <a:latin typeface="Arial" panose="020B0604020202020204" pitchFamily="34" charset="0"/>
                <a:ea typeface="+mn-ea"/>
                <a:cs typeface="Arial" panose="020B0604020202020204" pitchFamily="34" charset="0"/>
              </a:rPr>
              <a:t>Österreichischer Archivtag 2021</a:t>
            </a:r>
            <a:endParaRPr kumimoji="0" lang="de-AT"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156329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012874"/>
            <a:ext cx="10515600" cy="4850581"/>
          </a:xfrm>
        </p:spPr>
        <p:txBody>
          <a:bodyPr/>
          <a:lstStyle/>
          <a:p>
            <a:pPr marL="0" indent="0" algn="ctr">
              <a:buNone/>
            </a:pPr>
            <a:r>
              <a:rPr lang="de-AT" dirty="0" smtClean="0"/>
              <a:t>Behandlung und </a:t>
            </a:r>
            <a:r>
              <a:rPr lang="de-AT" smtClean="0"/>
              <a:t>Diskussion zu Fragen </a:t>
            </a:r>
            <a:r>
              <a:rPr lang="de-AT" dirty="0" smtClean="0"/>
              <a:t>und Beispiele der </a:t>
            </a:r>
            <a:r>
              <a:rPr lang="de-AT" dirty="0" err="1" smtClean="0"/>
              <a:t>TeilnehmerInnen</a:t>
            </a:r>
            <a:endParaRPr lang="de-AT" dirty="0" smtClean="0"/>
          </a:p>
          <a:p>
            <a:pPr marL="0" indent="0" algn="ctr">
              <a:buNone/>
            </a:pPr>
            <a:endParaRPr lang="de-AT" dirty="0" smtClean="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50414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Datenschutzgrundverordnung (DSGVO) </a:t>
            </a:r>
            <a:endParaRPr lang="de-AT" dirty="0"/>
          </a:p>
        </p:txBody>
      </p:sp>
      <p:sp>
        <p:nvSpPr>
          <p:cNvPr id="3" name="Inhaltsplatzhalter 2"/>
          <p:cNvSpPr>
            <a:spLocks noGrp="1"/>
          </p:cNvSpPr>
          <p:nvPr>
            <p:ph idx="1"/>
          </p:nvPr>
        </p:nvSpPr>
        <p:spPr>
          <a:xfrm>
            <a:off x="838200" y="1512117"/>
            <a:ext cx="10515600" cy="4351338"/>
          </a:xfrm>
        </p:spPr>
        <p:txBody>
          <a:bodyPr>
            <a:normAutofit/>
          </a:bodyPr>
          <a:lstStyle/>
          <a:p>
            <a:pPr marL="0" indent="0">
              <a:buNone/>
            </a:pPr>
            <a:endParaRPr lang="de-AT" sz="3000" dirty="0" smtClean="0"/>
          </a:p>
          <a:p>
            <a:pPr marL="0" indent="0">
              <a:buNone/>
            </a:pPr>
            <a:r>
              <a:rPr lang="de-AT" sz="3000" dirty="0" smtClean="0"/>
              <a:t>Art. 9 Verarbeitung besonderer Kategorien personenbezogener Daten</a:t>
            </a:r>
          </a:p>
          <a:p>
            <a:pPr marL="0" indent="0">
              <a:buNone/>
            </a:pPr>
            <a:r>
              <a:rPr lang="de-AT" sz="2400" dirty="0" smtClean="0"/>
              <a:t>(1) Die Verarbeitung personenbezogener Daten, aus denen die rassische und ethnische Herkunft, politische Meinungen, religiöse oder weltanschauliche Überzeugungen oder die Gewerkschaftszugehörigkeit hervorgehen, sowie die Verarbeitung von genetischen Daten, biometrischen Daten zur eindeutigen Identifizierung einer natürlichen Person, Gesundheitsdaten oder Daten zum Sexualleben oder der sexuellen Orientierung einer natürlichen Person ist untersagt.</a:t>
            </a:r>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70427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Datenschutzgrundverordnung (DSGVO) </a:t>
            </a:r>
            <a:endParaRPr lang="de-AT" dirty="0"/>
          </a:p>
        </p:txBody>
      </p:sp>
      <p:sp>
        <p:nvSpPr>
          <p:cNvPr id="3" name="Inhaltsplatzhalter 2"/>
          <p:cNvSpPr>
            <a:spLocks noGrp="1"/>
          </p:cNvSpPr>
          <p:nvPr>
            <p:ph idx="1"/>
          </p:nvPr>
        </p:nvSpPr>
        <p:spPr>
          <a:xfrm>
            <a:off x="838200" y="1885735"/>
            <a:ext cx="10515600" cy="3977720"/>
          </a:xfrm>
        </p:spPr>
        <p:txBody>
          <a:bodyPr>
            <a:normAutofit/>
          </a:bodyPr>
          <a:lstStyle/>
          <a:p>
            <a:pPr marL="0" indent="0">
              <a:buNone/>
            </a:pPr>
            <a:r>
              <a:rPr lang="de-AT" sz="2400" dirty="0" smtClean="0"/>
              <a:t>Abs. 2 lit. j</a:t>
            </a:r>
          </a:p>
          <a:p>
            <a:pPr marL="0" indent="0">
              <a:buNone/>
            </a:pPr>
            <a:r>
              <a:rPr lang="de-AT" sz="2400" dirty="0" smtClean="0"/>
              <a:t/>
            </a:r>
            <a:br>
              <a:rPr lang="de-AT" sz="2400" dirty="0" smtClean="0"/>
            </a:br>
            <a:r>
              <a:rPr lang="de-AT" sz="2400" dirty="0" smtClean="0"/>
              <a:t>die Verarbeitung ist auf der Grundlage des Unionsrechts oder des Rechts eines Mitgliedstaats, das in angemessenem Verhältnis zu dem verfolgten Ziel steht, den Wesensgehalt des Rechts auf Datenschutz wahrt und angemessene und spezifische Maßnahmen zur Wahrung der Grundrechte und Interessen der betroffenen Person vorsieht, </a:t>
            </a:r>
            <a:r>
              <a:rPr lang="de-AT" sz="2400" b="1" dirty="0" smtClean="0"/>
              <a:t>für im öffentlichen Interesse liegende Archivzwecke</a:t>
            </a:r>
            <a:r>
              <a:rPr lang="de-AT" sz="2400" dirty="0" smtClean="0"/>
              <a:t>, für wissenschaftliche oder historische Forschungszwecke oder für statistische Zwecke gemäß Artikel 89 Absatz 1 erforderlich.</a:t>
            </a:r>
          </a:p>
          <a:p>
            <a:pPr marL="0" indent="0">
              <a:buNone/>
            </a:pPr>
            <a:endParaRPr lang="de-AT" dirty="0" smtClean="0"/>
          </a:p>
          <a:p>
            <a:pPr marL="0" indent="0">
              <a:buNone/>
            </a:pPr>
            <a:endParaRPr lang="de-AT" dirty="0"/>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2595839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Datenschutzgrundverordnung (DSGVO) </a:t>
            </a:r>
            <a:endParaRPr lang="de-AT" dirty="0"/>
          </a:p>
        </p:txBody>
      </p:sp>
      <p:sp>
        <p:nvSpPr>
          <p:cNvPr id="3" name="Inhaltsplatzhalter 2"/>
          <p:cNvSpPr>
            <a:spLocks noGrp="1"/>
          </p:cNvSpPr>
          <p:nvPr>
            <p:ph idx="1"/>
          </p:nvPr>
        </p:nvSpPr>
        <p:spPr>
          <a:xfrm>
            <a:off x="838200" y="1512117"/>
            <a:ext cx="10515600" cy="4351338"/>
          </a:xfrm>
        </p:spPr>
        <p:txBody>
          <a:bodyPr>
            <a:normAutofit lnSpcReduction="10000"/>
          </a:bodyPr>
          <a:lstStyle/>
          <a:p>
            <a:pPr marL="0" indent="0">
              <a:buNone/>
            </a:pPr>
            <a:r>
              <a:rPr lang="de-AT" dirty="0" smtClean="0"/>
              <a:t>Art. 89 – Garantien und Ausnahmen in Bezug auf die Verarbeitung zu im öffentlichen Interesse liegenden Archivzwecken, zu wissenschaftlichen oder historischen Forschungszwecken und zu statistischen Zwecken</a:t>
            </a:r>
          </a:p>
          <a:p>
            <a:pPr marL="0" indent="0">
              <a:buNone/>
            </a:pPr>
            <a:r>
              <a:rPr lang="de-AT" sz="2400" dirty="0" smtClean="0"/>
              <a:t>(3) Werden personenbezogene Daten für im öffentlichen Interesse liegende Archivzwecke verarbeitet, können vorbehaltlich der Bedingungen und Garantien gemäß Absatz 1 des vorliegenden Artikels im Unionsrecht oder im Recht der Mitgliedstaaten insoweit Ausnahmen von den Rechten gemäß der Artikel 15, 16, 18, 19, 20 und 21 vorgesehen werden, als diese Rechte voraussichtlich die Verwirklichung der spezifischen Zwecke unmöglich machen oder ernsthaft beeinträchtigen und solche Ausnahmen für die Erfüllung dieser Zwecke notwendig sind.</a:t>
            </a:r>
          </a:p>
          <a:p>
            <a:pPr marL="0" indent="0">
              <a:buNone/>
            </a:pPr>
            <a:r>
              <a:rPr lang="de-AT" sz="2400" dirty="0" smtClean="0">
                <a:solidFill>
                  <a:srgbClr val="0070C0"/>
                </a:solidFill>
              </a:rPr>
              <a:t>=&gt; Recht auf Auskunft</a:t>
            </a:r>
            <a:r>
              <a:rPr lang="de-AT" sz="2400" dirty="0">
                <a:solidFill>
                  <a:srgbClr val="0070C0"/>
                </a:solidFill>
              </a:rPr>
              <a:t> </a:t>
            </a:r>
            <a:r>
              <a:rPr lang="de-AT" sz="2400" dirty="0" smtClean="0">
                <a:solidFill>
                  <a:srgbClr val="0070C0"/>
                </a:solidFill>
              </a:rPr>
              <a:t>und Berichtigung – Ausnahme: Art.17 Recht auf Löschung</a:t>
            </a:r>
            <a:endParaRPr lang="de-AT" sz="2400" dirty="0">
              <a:solidFill>
                <a:srgbClr val="0070C0"/>
              </a:solidFill>
            </a:endParaRP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745745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rgbClr val="0070C0"/>
                </a:solidFill>
                <a:latin typeface="Arial" panose="020B0604020202020204" pitchFamily="34" charset="0"/>
                <a:cs typeface="Arial" panose="020B0604020202020204" pitchFamily="34" charset="0"/>
              </a:rPr>
              <a:t>Datenschutzgrundverordnung (DSGVO) </a:t>
            </a:r>
            <a:endParaRPr lang="de-AT" dirty="0"/>
          </a:p>
        </p:txBody>
      </p:sp>
      <p:sp>
        <p:nvSpPr>
          <p:cNvPr id="3" name="Inhaltsplatzhalter 2"/>
          <p:cNvSpPr>
            <a:spLocks noGrp="1"/>
          </p:cNvSpPr>
          <p:nvPr>
            <p:ph idx="1"/>
          </p:nvPr>
        </p:nvSpPr>
        <p:spPr>
          <a:xfrm>
            <a:off x="838200" y="1512117"/>
            <a:ext cx="10515600" cy="4351338"/>
          </a:xfrm>
        </p:spPr>
        <p:txBody>
          <a:bodyPr>
            <a:normAutofit fontScale="92500"/>
          </a:bodyPr>
          <a:lstStyle/>
          <a:p>
            <a:pPr marL="0" indent="0">
              <a:buNone/>
            </a:pPr>
            <a:r>
              <a:rPr lang="de-AT" sz="3000" dirty="0" smtClean="0"/>
              <a:t>Art. 17 Recht auf Löschung</a:t>
            </a:r>
          </a:p>
          <a:p>
            <a:pPr marL="0" indent="0">
              <a:buNone/>
            </a:pPr>
            <a:endParaRPr lang="de-AT" dirty="0"/>
          </a:p>
          <a:p>
            <a:pPr marL="0" indent="0">
              <a:buNone/>
            </a:pPr>
            <a:r>
              <a:rPr lang="de-AT" sz="2600" dirty="0" smtClean="0"/>
              <a:t>(1) Die betroffene Person hat das Recht, von dem Verantwortlichen zu verlangen, dass sie betreffende </a:t>
            </a:r>
            <a:r>
              <a:rPr lang="de-AT" sz="2600" b="1" dirty="0" smtClean="0"/>
              <a:t>personenbezogene Daten unverzüglich gelöscht werden</a:t>
            </a:r>
            <a:r>
              <a:rPr lang="de-AT" sz="2600" dirty="0" smtClean="0"/>
              <a:t>, und der Verantwortliche ist verpflichtet, personenbezogene Daten unverzüglich zu löschen, ….</a:t>
            </a:r>
            <a:endParaRPr lang="de-AT" sz="2600" dirty="0"/>
          </a:p>
          <a:p>
            <a:pPr marL="0" indent="0">
              <a:buNone/>
            </a:pPr>
            <a:r>
              <a:rPr lang="de-AT" sz="2600" dirty="0" smtClean="0"/>
              <a:t>(3) … </a:t>
            </a:r>
            <a:r>
              <a:rPr lang="de-AT" sz="2600" b="1" dirty="0" smtClean="0"/>
              <a:t>gilt nicht </a:t>
            </a:r>
            <a:r>
              <a:rPr lang="de-AT" sz="2600" dirty="0" smtClean="0"/>
              <a:t>sofern die Verarbeitung erforderlich ist …</a:t>
            </a:r>
          </a:p>
          <a:p>
            <a:pPr marL="0" indent="0">
              <a:buNone/>
            </a:pPr>
            <a:r>
              <a:rPr lang="de-AT" sz="2600" dirty="0" smtClean="0"/>
              <a:t>d) </a:t>
            </a:r>
            <a:r>
              <a:rPr lang="de-AT" sz="2600" b="1" dirty="0" smtClean="0"/>
              <a:t>für </a:t>
            </a:r>
            <a:r>
              <a:rPr lang="de-AT" sz="2600" b="1" dirty="0"/>
              <a:t>im öffentlichen Interesse liegende Archivzwecke</a:t>
            </a:r>
            <a:r>
              <a:rPr lang="de-AT" sz="2600" dirty="0"/>
              <a:t>, wissenschaftliche oder historische Forschungszwecke oder für statistische Zwecke gemäß Artikel 89 Absatz 1, soweit das in Absatz 1 genannte Recht voraussichtlich die Verwirklichung der Ziele dieser Verarbeitung unmöglich macht oder ernsthaft beeinträchtigt</a:t>
            </a: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259988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44062"/>
            <a:ext cx="10515600" cy="752204"/>
          </a:xfrm>
        </p:spPr>
        <p:txBody>
          <a:bodyPr>
            <a:normAutofit fontScale="90000"/>
          </a:bodyPr>
          <a:lstStyle/>
          <a:p>
            <a:r>
              <a:rPr lang="de-AT" dirty="0" smtClean="0">
                <a:solidFill>
                  <a:srgbClr val="0070C0"/>
                </a:solidFill>
                <a:latin typeface="Arial" panose="020B0604020202020204" pitchFamily="34" charset="0"/>
                <a:cs typeface="Arial" panose="020B0604020202020204" pitchFamily="34" charset="0"/>
              </a:rPr>
              <a:t>Allgemeines Bürgerliches Gesetzbuch</a:t>
            </a:r>
            <a:br>
              <a:rPr lang="de-AT" dirty="0" smtClean="0">
                <a:solidFill>
                  <a:srgbClr val="0070C0"/>
                </a:solidFill>
                <a:latin typeface="Arial" panose="020B0604020202020204" pitchFamily="34" charset="0"/>
                <a:cs typeface="Arial" panose="020B0604020202020204" pitchFamily="34" charset="0"/>
              </a:rPr>
            </a:br>
            <a:r>
              <a:rPr lang="de-AT" dirty="0">
                <a:solidFill>
                  <a:srgbClr val="0070C0"/>
                </a:solidFill>
                <a:latin typeface="Arial" panose="020B0604020202020204" pitchFamily="34" charset="0"/>
                <a:cs typeface="Arial" panose="020B0604020202020204" pitchFamily="34" charset="0"/>
              </a:rPr>
              <a:t>A</a:t>
            </a:r>
            <a:r>
              <a:rPr lang="de-AT" dirty="0" smtClean="0">
                <a:solidFill>
                  <a:srgbClr val="0070C0"/>
                </a:solidFill>
                <a:latin typeface="Arial" panose="020B0604020202020204" pitchFamily="34" charset="0"/>
                <a:cs typeface="Arial" panose="020B0604020202020204" pitchFamily="34" charset="0"/>
              </a:rPr>
              <a:t>BGB § 17a Z 3 </a:t>
            </a:r>
            <a:r>
              <a:rPr lang="de-AT" dirty="0" smtClean="0"/>
              <a:t/>
            </a:r>
            <a:br>
              <a:rPr lang="de-AT" dirty="0" smtClean="0"/>
            </a:br>
            <a:endParaRPr lang="de-AT" dirty="0"/>
          </a:p>
        </p:txBody>
      </p:sp>
      <p:sp>
        <p:nvSpPr>
          <p:cNvPr id="3" name="Inhaltsplatzhalter 2"/>
          <p:cNvSpPr>
            <a:spLocks noGrp="1"/>
          </p:cNvSpPr>
          <p:nvPr>
            <p:ph idx="1"/>
          </p:nvPr>
        </p:nvSpPr>
        <p:spPr>
          <a:xfrm>
            <a:off x="838200" y="1791313"/>
            <a:ext cx="10515600" cy="4072142"/>
          </a:xfrm>
        </p:spPr>
        <p:txBody>
          <a:bodyPr/>
          <a:lstStyle/>
          <a:p>
            <a:pPr marL="0" indent="0">
              <a:buNone/>
            </a:pPr>
            <a:r>
              <a:rPr lang="de-AT" sz="3200" dirty="0" smtClean="0">
                <a:latin typeface="Arial" panose="020B0604020202020204" pitchFamily="34" charset="0"/>
                <a:cs typeface="Arial" panose="020B0604020202020204" pitchFamily="34" charset="0"/>
              </a:rPr>
              <a:t>Wahrnehmung der Persönlichkeitsrechte</a:t>
            </a:r>
            <a:endParaRPr lang="de-AT" sz="3200" dirty="0" smtClean="0"/>
          </a:p>
          <a:p>
            <a:pPr marL="0" indent="0">
              <a:buNone/>
            </a:pPr>
            <a:r>
              <a:rPr lang="de-AT" dirty="0" smtClean="0"/>
              <a:t>(</a:t>
            </a:r>
            <a:r>
              <a:rPr lang="de-AT" dirty="0"/>
              <a:t>3) Die Persönlichkeitsrechte einer Person wirken nach dem Tod in ihrem Andenken fort. Verletzungen des Andenkens können die mit dem Verstorbenen im ersten Grad Verwandten und der überlebende Ehegatte, eingetragene Partner oder Lebensgefährte Zeit ihres Lebens geltend machen, andere Verwandte in auf- oder absteigender Linie nur für zehn Jahre nach dem Ablauf des Todesjahres. Jedenfalls </a:t>
            </a:r>
            <a:r>
              <a:rPr lang="de-AT" b="1" dirty="0"/>
              <a:t>zulässig sind im öffentlichen Interesse liegende Eingriffe zu Archivzwecken</a:t>
            </a:r>
            <a:r>
              <a:rPr lang="de-AT" dirty="0"/>
              <a:t>, zu wissenschaftlichen und zu künstlerischen Zwecken.</a:t>
            </a:r>
          </a:p>
        </p:txBody>
      </p:sp>
      <p:sp>
        <p:nvSpPr>
          <p:cNvPr id="6" name="Fußzeilenplatzhalter 5"/>
          <p:cNvSpPr>
            <a:spLocks noGrp="1"/>
          </p:cNvSpPr>
          <p:nvPr>
            <p:ph type="ftr" sz="quarter" idx="11"/>
          </p:nvPr>
        </p:nvSpPr>
        <p:spPr>
          <a:xfrm>
            <a:off x="838200" y="6356350"/>
            <a:ext cx="10515600" cy="365125"/>
          </a:xfrm>
        </p:spPr>
        <p:txBody>
          <a:bodyPr/>
          <a:lstStyle/>
          <a:p>
            <a:r>
              <a:rPr lang="de-AT" dirty="0" smtClean="0">
                <a:solidFill>
                  <a:schemeClr val="accent1">
                    <a:lumMod val="50000"/>
                  </a:schemeClr>
                </a:solidFill>
                <a:latin typeface="Arial" panose="020B0604020202020204" pitchFamily="34" charset="0"/>
                <a:cs typeface="Arial" panose="020B0604020202020204" pitchFamily="34" charset="0"/>
              </a:rPr>
              <a:t>Österreichischer Archivtag 2021</a:t>
            </a:r>
            <a:endParaRPr lang="de-AT" dirty="0">
              <a:solidFill>
                <a:schemeClr val="accent1">
                  <a:lumMod val="50000"/>
                </a:schemeClr>
              </a:solidFill>
              <a:latin typeface="Arial" panose="020B0604020202020204" pitchFamily="34" charset="0"/>
              <a:cs typeface="Arial" panose="020B0604020202020204" pitchFamily="34" charset="0"/>
            </a:endParaRPr>
          </a:p>
        </p:txBody>
      </p:sp>
      <p:pic>
        <p:nvPicPr>
          <p:cNvPr id="8" name="Grafik 7"/>
          <p:cNvPicPr>
            <a:picLocks noChangeAspect="1"/>
          </p:cNvPicPr>
          <p:nvPr/>
        </p:nvPicPr>
        <p:blipFill>
          <a:blip r:embed="rId2"/>
          <a:stretch>
            <a:fillRect/>
          </a:stretch>
        </p:blipFill>
        <p:spPr>
          <a:xfrm>
            <a:off x="10515600" y="6161303"/>
            <a:ext cx="838200" cy="487680"/>
          </a:xfrm>
          <a:prstGeom prst="rect">
            <a:avLst/>
          </a:prstGeom>
        </p:spPr>
      </p:pic>
    </p:spTree>
    <p:extLst>
      <p:ext uri="{BB962C8B-B14F-4D97-AF65-F5344CB8AC3E}">
        <p14:creationId xmlns:p14="http://schemas.microsoft.com/office/powerpoint/2010/main" val="1995742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2207</Words>
  <Application>Microsoft Office PowerPoint</Application>
  <PresentationFormat>Breitbild</PresentationFormat>
  <Paragraphs>246</Paragraphs>
  <Slides>42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42</vt:i4>
      </vt:variant>
    </vt:vector>
  </HeadingPairs>
  <TitlesOfParts>
    <vt:vector size="48" baseType="lpstr">
      <vt:lpstr>Arial</vt:lpstr>
      <vt:lpstr>Calibri</vt:lpstr>
      <vt:lpstr>Calibri Light</vt:lpstr>
      <vt:lpstr>Courier New</vt:lpstr>
      <vt:lpstr>Symbol</vt:lpstr>
      <vt:lpstr>Office</vt:lpstr>
      <vt:lpstr>Österreichischer Archivtag 2021   Workshop DSGVO im Archiv und Rechtsbereiche bei PatientInnenunterlagen</vt:lpstr>
      <vt:lpstr>Rechtsgrundlagen der Archivierung in nicht-archivbezogener Legistik </vt:lpstr>
      <vt:lpstr>Datenschutzgrundverordnung (DSGVO) </vt:lpstr>
      <vt:lpstr>Datenschutzgrundverordnung (DSGVO) </vt:lpstr>
      <vt:lpstr>Datenschutzgrundverordnung (DSGVO) </vt:lpstr>
      <vt:lpstr>Datenschutzgrundverordnung (DSGVO) </vt:lpstr>
      <vt:lpstr>Datenschutzgrundverordnung (DSGVO) </vt:lpstr>
      <vt:lpstr>Datenschutzgrundverordnung (DSGVO) </vt:lpstr>
      <vt:lpstr>Allgemeines Bürgerliches Gesetzbuch ABGB § 17a Z 3  </vt:lpstr>
      <vt:lpstr>Was bedeutet Archivierung im öffentlichen Interesse?</vt:lpstr>
      <vt:lpstr>Nicht nur Archivierung….  Die DSGVO im Archivalltag</vt:lpstr>
      <vt:lpstr>Die DSGVO im Archivalltag</vt:lpstr>
      <vt:lpstr>… und das Österreichische Datenschutzgesetz?</vt:lpstr>
      <vt:lpstr>Die DSGO im Archiv</vt:lpstr>
      <vt:lpstr>Rechtsgrundlagen im Archivbereich</vt:lpstr>
      <vt:lpstr>Archivgesetze in Österreich</vt:lpstr>
      <vt:lpstr>Archivgesetze in Österreich</vt:lpstr>
      <vt:lpstr>Archivgesetze in Österreich</vt:lpstr>
      <vt:lpstr>Denkmalschutzgesetz</vt:lpstr>
      <vt:lpstr>Denkmalschutzgesetz</vt:lpstr>
      <vt:lpstr>Archivgesetze in Österreich</vt:lpstr>
      <vt:lpstr>Richtlinien zur Sicherung und Nutzung der Archive der Ordensgemeinschaften in der Katholischen Kirche Österreichs</vt:lpstr>
      <vt:lpstr>Archivgesetz als lex specialis</vt:lpstr>
      <vt:lpstr>Gesetze im Archivalltag</vt:lpstr>
      <vt:lpstr>Gesetze im Archivalltag</vt:lpstr>
      <vt:lpstr>Gesetze im Archivalltag</vt:lpstr>
      <vt:lpstr>Gesetze im Archivalltag</vt:lpstr>
      <vt:lpstr>Gesetze im Archivalltag</vt:lpstr>
      <vt:lpstr>PatientInnenbezogene Unterlagen</vt:lpstr>
      <vt:lpstr>PatientInnenbezogene Unterlagen</vt:lpstr>
      <vt:lpstr>PatientInnenbezogene Unterlagen</vt:lpstr>
      <vt:lpstr>Rechtliche Grundlagen patientInnenbezogener Unterlagen</vt:lpstr>
      <vt:lpstr>Rechtliche Grundlagen patientInnenbezogener Unterlagen</vt:lpstr>
      <vt:lpstr>Rechtliche Grundlagen patientInnenbezogener Unterlagen</vt:lpstr>
      <vt:lpstr>Rechtliche Grundlagen patientInnenbezogener Unterlagen</vt:lpstr>
      <vt:lpstr>Rechtliche Grundlagen patientInnenbezogener Unterlagen</vt:lpstr>
      <vt:lpstr>Was sind „besondere Kategorien personenbezogener Daten“? </vt:lpstr>
      <vt:lpstr>Besondere Kategorien – sensible Daten – hochsensible Daten  Alles das Gleiche?</vt:lpstr>
      <vt:lpstr>Einsichtnahme und Veröffentlichung</vt:lpstr>
      <vt:lpstr>Einsichtnahme und Veröffentlichung</vt:lpstr>
      <vt:lpstr>Postmortaler Persönlichkeitsschutz </vt:lpstr>
      <vt:lpstr>PowerPoint-Präsentation</vt:lpstr>
    </vt:vector>
  </TitlesOfParts>
  <Company>Wien Digital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Archiv und Recht</dc:title>
  <dc:creator>Fritsch-Rübsamen Susanne</dc:creator>
  <cp:lastModifiedBy>Fritsch-Rübsamen Susanne</cp:lastModifiedBy>
  <cp:revision>67</cp:revision>
  <dcterms:created xsi:type="dcterms:W3CDTF">2021-09-16T13:48:44Z</dcterms:created>
  <dcterms:modified xsi:type="dcterms:W3CDTF">2021-10-05T15:43:40Z</dcterms:modified>
</cp:coreProperties>
</file>