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4311" r:id="rId1"/>
  </p:sldMasterIdLst>
  <p:notesMasterIdLst>
    <p:notesMasterId r:id="rId39"/>
  </p:notesMasterIdLst>
  <p:handoutMasterIdLst>
    <p:handoutMasterId r:id="rId40"/>
  </p:handoutMasterIdLst>
  <p:sldIdLst>
    <p:sldId id="257" r:id="rId2"/>
    <p:sldId id="302" r:id="rId3"/>
    <p:sldId id="357" r:id="rId4"/>
    <p:sldId id="332" r:id="rId5"/>
    <p:sldId id="334" r:id="rId6"/>
    <p:sldId id="335" r:id="rId7"/>
    <p:sldId id="336" r:id="rId8"/>
    <p:sldId id="356" r:id="rId9"/>
    <p:sldId id="300" r:id="rId10"/>
    <p:sldId id="303" r:id="rId11"/>
    <p:sldId id="331" r:id="rId12"/>
    <p:sldId id="310" r:id="rId13"/>
    <p:sldId id="311" r:id="rId14"/>
    <p:sldId id="313" r:id="rId15"/>
    <p:sldId id="337" r:id="rId16"/>
    <p:sldId id="338" r:id="rId17"/>
    <p:sldId id="284" r:id="rId18"/>
    <p:sldId id="329" r:id="rId19"/>
    <p:sldId id="304" r:id="rId20"/>
    <p:sldId id="305" r:id="rId21"/>
    <p:sldId id="307" r:id="rId22"/>
    <p:sldId id="306" r:id="rId23"/>
    <p:sldId id="292" r:id="rId24"/>
    <p:sldId id="293" r:id="rId25"/>
    <p:sldId id="339" r:id="rId26"/>
    <p:sldId id="346" r:id="rId27"/>
    <p:sldId id="341" r:id="rId28"/>
    <p:sldId id="342" r:id="rId29"/>
    <p:sldId id="343" r:id="rId30"/>
    <p:sldId id="347" r:id="rId31"/>
    <p:sldId id="348" r:id="rId32"/>
    <p:sldId id="353" r:id="rId33"/>
    <p:sldId id="349" r:id="rId34"/>
    <p:sldId id="355" r:id="rId35"/>
    <p:sldId id="340" r:id="rId36"/>
    <p:sldId id="350" r:id="rId37"/>
    <p:sldId id="351" r:id="rId38"/>
  </p:sldIdLst>
  <p:sldSz cx="9144000" cy="6858000" type="screen4x3"/>
  <p:notesSz cx="6799263" cy="9929813"/>
  <p:embeddedFontLst>
    <p:embeddedFont>
      <p:font typeface="Arial Narrow" panose="020B0606020202030204" pitchFamily="34" charset="0"/>
      <p:regular r:id="rId41"/>
      <p:bold r:id="rId42"/>
      <p:italic r:id="rId43"/>
      <p:boldItalic r:id="rId44"/>
    </p:embeddedFont>
    <p:embeddedFont>
      <p:font typeface="Times" panose="02020603050405020304" pitchFamily="18" charset="0"/>
      <p:regular r:id="rId45"/>
      <p:bold r:id="rId46"/>
      <p:italic r:id="rId47"/>
      <p:boldItalic r:id="rId48"/>
    </p:embeddedFont>
    <p:embeddedFont>
      <p:font typeface="Helvetica" panose="020B0604020202020204" pitchFamily="34" charset="0"/>
      <p:regular r:id="rId49"/>
      <p:bold r:id="rId50"/>
      <p:italic r:id="rId51"/>
      <p:boldItalic r:id="rId52"/>
    </p:embeddedFont>
  </p:embeddedFontLst>
  <p:custDataLst>
    <p:tags r:id="rId53"/>
  </p:custDataLst>
  <p:defaultTextStyle>
    <a:defPPr>
      <a:defRPr lang="de-CH"/>
    </a:defPPr>
    <a:lvl1pPr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5pPr>
    <a:lvl6pPr marL="2286000" algn="l" defTabSz="914400" rtl="0" eaLnBrk="1" latinLnBrk="0" hangingPunct="1">
      <a:defRPr sz="2400" kern="1200">
        <a:solidFill>
          <a:schemeClr val="tx1"/>
        </a:solidFill>
        <a:latin typeface="Times" panose="02020603060405020304" pitchFamily="18" charset="0"/>
        <a:ea typeface="+mn-ea"/>
        <a:cs typeface="+mn-cs"/>
      </a:defRPr>
    </a:lvl6pPr>
    <a:lvl7pPr marL="2743200" algn="l" defTabSz="914400" rtl="0" eaLnBrk="1" latinLnBrk="0" hangingPunct="1">
      <a:defRPr sz="2400" kern="1200">
        <a:solidFill>
          <a:schemeClr val="tx1"/>
        </a:solidFill>
        <a:latin typeface="Times" panose="02020603060405020304" pitchFamily="18" charset="0"/>
        <a:ea typeface="+mn-ea"/>
        <a:cs typeface="+mn-cs"/>
      </a:defRPr>
    </a:lvl7pPr>
    <a:lvl8pPr marL="3200400" algn="l" defTabSz="914400" rtl="0" eaLnBrk="1" latinLnBrk="0" hangingPunct="1">
      <a:defRPr sz="2400" kern="1200">
        <a:solidFill>
          <a:schemeClr val="tx1"/>
        </a:solidFill>
        <a:latin typeface="Times" panose="02020603060405020304" pitchFamily="18" charset="0"/>
        <a:ea typeface="+mn-ea"/>
        <a:cs typeface="+mn-cs"/>
      </a:defRPr>
    </a:lvl8pPr>
    <a:lvl9pPr marL="3657600" algn="l" defTabSz="914400" rtl="0" eaLnBrk="1" latinLnBrk="0" hangingPunct="1">
      <a:defRPr sz="2400" kern="1200">
        <a:solidFill>
          <a:schemeClr val="tx1"/>
        </a:solidFill>
        <a:latin typeface="Times" panose="0202060306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005A"/>
    <a:srgbClr val="000099"/>
    <a:srgbClr val="0000CC"/>
    <a:srgbClr val="FF7C80"/>
    <a:srgbClr val="FFCC99"/>
    <a:srgbClr val="A548EA"/>
    <a:srgbClr val="C2B0EE"/>
    <a:srgbClr val="B49EEA"/>
    <a:srgbClr val="FBA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7" autoAdjust="0"/>
    <p:restoredTop sz="91344" autoAdjust="0"/>
  </p:normalViewPr>
  <p:slideViewPr>
    <p:cSldViewPr>
      <p:cViewPr varScale="1">
        <p:scale>
          <a:sx n="79" d="100"/>
          <a:sy n="79" d="100"/>
        </p:scale>
        <p:origin x="102"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de-CH"/>
          </a:p>
        </p:txBody>
      </p:sp>
      <p:sp>
        <p:nvSpPr>
          <p:cNvPr id="23555" name="Rectangle 3"/>
          <p:cNvSpPr>
            <a:spLocks noGrp="1" noChangeArrowheads="1"/>
          </p:cNvSpPr>
          <p:nvPr>
            <p:ph type="dt" sz="quarter" idx="1"/>
          </p:nvPr>
        </p:nvSpPr>
        <p:spPr bwMode="auto">
          <a:xfrm>
            <a:off x="3852916"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de-CH"/>
          </a:p>
        </p:txBody>
      </p:sp>
      <p:sp>
        <p:nvSpPr>
          <p:cNvPr id="23556" name="Rectangle 4"/>
          <p:cNvSpPr>
            <a:spLocks noGrp="1" noChangeArrowheads="1"/>
          </p:cNvSpPr>
          <p:nvPr>
            <p:ph type="ftr" sz="quarter" idx="2"/>
          </p:nvPr>
        </p:nvSpPr>
        <p:spPr bwMode="auto">
          <a:xfrm>
            <a:off x="0" y="9433322"/>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de-CH"/>
          </a:p>
        </p:txBody>
      </p:sp>
      <p:sp>
        <p:nvSpPr>
          <p:cNvPr id="23557" name="Rectangle 5"/>
          <p:cNvSpPr>
            <a:spLocks noGrp="1" noChangeArrowheads="1"/>
          </p:cNvSpPr>
          <p:nvPr>
            <p:ph type="sldNum" sz="quarter" idx="3"/>
          </p:nvPr>
        </p:nvSpPr>
        <p:spPr bwMode="auto">
          <a:xfrm>
            <a:off x="3852916" y="9433322"/>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1260AF2-A473-4643-BCBF-C49567663033}" type="slidenum">
              <a:rPr lang="de-CH" altLang="fr-FR"/>
              <a:pPr>
                <a:defRPr/>
              </a:pPr>
              <a:t>‹Nr.›</a:t>
            </a:fld>
            <a:endParaRPr lang="de-CH" altLang="fr-FR"/>
          </a:p>
        </p:txBody>
      </p:sp>
    </p:spTree>
    <p:extLst>
      <p:ext uri="{BB962C8B-B14F-4D97-AF65-F5344CB8AC3E}">
        <p14:creationId xmlns:p14="http://schemas.microsoft.com/office/powerpoint/2010/main" val="559209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de-CH"/>
          </a:p>
        </p:txBody>
      </p:sp>
      <p:sp>
        <p:nvSpPr>
          <p:cNvPr id="6147" name="Rectangle 3"/>
          <p:cNvSpPr>
            <a:spLocks noGrp="1" noChangeArrowheads="1"/>
          </p:cNvSpPr>
          <p:nvPr>
            <p:ph type="dt" idx="1"/>
          </p:nvPr>
        </p:nvSpPr>
        <p:spPr bwMode="auto">
          <a:xfrm>
            <a:off x="3852916"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de-CH"/>
          </a:p>
        </p:txBody>
      </p:sp>
      <p:sp>
        <p:nvSpPr>
          <p:cNvPr id="15364"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569" y="4716661"/>
            <a:ext cx="4986126"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150" name="Rectangle 6"/>
          <p:cNvSpPr>
            <a:spLocks noGrp="1" noChangeArrowheads="1"/>
          </p:cNvSpPr>
          <p:nvPr>
            <p:ph type="ftr" sz="quarter" idx="4"/>
          </p:nvPr>
        </p:nvSpPr>
        <p:spPr bwMode="auto">
          <a:xfrm>
            <a:off x="0" y="9433322"/>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de-CH"/>
          </a:p>
        </p:txBody>
      </p:sp>
      <p:sp>
        <p:nvSpPr>
          <p:cNvPr id="6151" name="Rectangle 7"/>
          <p:cNvSpPr>
            <a:spLocks noGrp="1" noChangeArrowheads="1"/>
          </p:cNvSpPr>
          <p:nvPr>
            <p:ph type="sldNum" sz="quarter" idx="5"/>
          </p:nvPr>
        </p:nvSpPr>
        <p:spPr bwMode="auto">
          <a:xfrm>
            <a:off x="3852916" y="9433322"/>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AFFED9A-05E3-499B-AEB8-9EFBE60CC2AF}" type="slidenum">
              <a:rPr lang="de-CH" altLang="fr-FR"/>
              <a:pPr>
                <a:defRPr/>
              </a:pPr>
              <a:t>‹Nr.›</a:t>
            </a:fld>
            <a:endParaRPr lang="de-CH" altLang="fr-FR"/>
          </a:p>
        </p:txBody>
      </p:sp>
    </p:spTree>
    <p:extLst>
      <p:ext uri="{BB962C8B-B14F-4D97-AF65-F5344CB8AC3E}">
        <p14:creationId xmlns:p14="http://schemas.microsoft.com/office/powerpoint/2010/main" val="2174496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60405020304"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531849D0-835F-4497-B463-D3CEA8DCAE57}" type="slidenum">
              <a:rPr lang="de-CH" altLang="de-DE" sz="1200"/>
              <a:pPr/>
              <a:t>1</a:t>
            </a:fld>
            <a:endParaRPr lang="de-CH" altLang="de-DE" sz="1200"/>
          </a:p>
        </p:txBody>
      </p:sp>
    </p:spTree>
    <p:extLst>
      <p:ext uri="{BB962C8B-B14F-4D97-AF65-F5344CB8AC3E}">
        <p14:creationId xmlns:p14="http://schemas.microsoft.com/office/powerpoint/2010/main" val="321581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xfrm>
            <a:off x="742950" y="835025"/>
            <a:ext cx="5553075" cy="4165600"/>
          </a:xfrm>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89013"/>
            <a:r>
              <a:rPr lang="de-DE" altLang="en-US" sz="1300" smtClean="0">
                <a:latin typeface="Arial" panose="020B0604020202020204" pitchFamily="34" charset="0"/>
              </a:rPr>
              <a:t>Es ist die Aufgabe jeder einzelnen Archivarin und jedes einzelnen Archivars, mitzuhelfen, diese Anliegen aktiv an die Öffentlichkeit zu vermitteln. Es ist unsere Pflicht, uns in politische Diskussionen einzumischen – wir tragen gerade durch unsere Rolle eine grosse Verantwortung in staatspolitischer Hinsicht, die wir auch übernehmen sollten. Denn wer könnte dies besser tun als Archivarinnen und Archivare, für welche die Gratwanderung zwischen berechtigten Schutzinteressen und dem Anspruch der Öffentlichkeit auf Information das tägliche Brot der praktischen Arbeit darstellt? </a:t>
            </a:r>
            <a:endParaRPr lang="de-CH" altLang="en-US" sz="1300" smtClean="0">
              <a:latin typeface="Arial" panose="020B0604020202020204" pitchFamily="34" charset="0"/>
            </a:endParaRPr>
          </a:p>
          <a:p>
            <a:pPr defTabSz="989013"/>
            <a:endParaRPr lang="de-CH" altLang="en-US" smtClean="0">
              <a:latin typeface="Arial" panose="020B0604020202020204" pitchFamily="34" charset="0"/>
            </a:endParaRPr>
          </a:p>
        </p:txBody>
      </p:sp>
      <p:sp>
        <p:nvSpPr>
          <p:cNvPr id="31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32C204-AB60-45DA-B5C4-16E165A53453}" type="slidenum">
              <a:rPr lang="de-CH" altLang="en-US"/>
              <a:pPr eaLnBrk="1" hangingPunct="1"/>
              <a:t>5</a:t>
            </a:fld>
            <a:endParaRPr lang="de-CH" altLang="en-US"/>
          </a:p>
        </p:txBody>
      </p:sp>
    </p:spTree>
    <p:extLst>
      <p:ext uri="{BB962C8B-B14F-4D97-AF65-F5344CB8AC3E}">
        <p14:creationId xmlns:p14="http://schemas.microsoft.com/office/powerpoint/2010/main" val="132918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xfrm>
            <a:off x="817563" y="742950"/>
            <a:ext cx="2687637" cy="2017713"/>
          </a:xfrm>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Arial" panose="020B0604020202020204" pitchFamily="34" charset="0"/>
            </a:endParaRPr>
          </a:p>
        </p:txBody>
      </p:sp>
      <p:sp>
        <p:nvSpPr>
          <p:cNvPr id="327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9F9E78-3AEF-474C-856C-937E95D11D19}" type="slidenum">
              <a:rPr lang="de-CH" altLang="en-US"/>
              <a:pPr eaLnBrk="1" hangingPunct="1"/>
              <a:t>6</a:t>
            </a:fld>
            <a:endParaRPr lang="de-CH" altLang="en-US"/>
          </a:p>
        </p:txBody>
      </p:sp>
    </p:spTree>
    <p:extLst>
      <p:ext uri="{BB962C8B-B14F-4D97-AF65-F5344CB8AC3E}">
        <p14:creationId xmlns:p14="http://schemas.microsoft.com/office/powerpoint/2010/main" val="2638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xfrm>
            <a:off x="817563" y="742950"/>
            <a:ext cx="2687637" cy="2017713"/>
          </a:xfrm>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Arial" panose="020B0604020202020204" pitchFamily="34" charset="0"/>
            </a:endParaRPr>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B0B6EC-08B7-47C8-8301-83893145A9B2}" type="slidenum">
              <a:rPr lang="de-CH" altLang="en-US"/>
              <a:pPr eaLnBrk="1" hangingPunct="1"/>
              <a:t>7</a:t>
            </a:fld>
            <a:endParaRPr lang="de-CH" altLang="en-US"/>
          </a:p>
        </p:txBody>
      </p:sp>
    </p:spTree>
    <p:extLst>
      <p:ext uri="{BB962C8B-B14F-4D97-AF65-F5344CB8AC3E}">
        <p14:creationId xmlns:p14="http://schemas.microsoft.com/office/powerpoint/2010/main" val="24155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AAFFED9A-05E3-499B-AEB8-9EFBE60CC2AF}" type="slidenum">
              <a:rPr lang="de-CH" altLang="fr-FR" smtClean="0"/>
              <a:pPr>
                <a:defRPr/>
              </a:pPr>
              <a:t>32</a:t>
            </a:fld>
            <a:endParaRPr lang="de-CH" altLang="fr-FR"/>
          </a:p>
        </p:txBody>
      </p:sp>
    </p:spTree>
    <p:extLst>
      <p:ext uri="{BB962C8B-B14F-4D97-AF65-F5344CB8AC3E}">
        <p14:creationId xmlns:p14="http://schemas.microsoft.com/office/powerpoint/2010/main" val="1244575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7305675" y="1438275"/>
            <a:ext cx="1835150" cy="5073650"/>
          </a:xfrm>
          <a:prstGeom prst="rect">
            <a:avLst/>
          </a:prstGeom>
          <a:solidFill>
            <a:srgbClr val="B3CCE6"/>
          </a:solidFill>
          <a:ln>
            <a:noFill/>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endParaRPr lang="de-DE" altLang="de-DE">
              <a:solidFill>
                <a:srgbClr val="BED3EA"/>
              </a:solidFill>
            </a:endParaRPr>
          </a:p>
        </p:txBody>
      </p:sp>
      <p:sp>
        <p:nvSpPr>
          <p:cNvPr id="5" name="Rectangle 3"/>
          <p:cNvSpPr>
            <a:spLocks noChangeArrowheads="1"/>
          </p:cNvSpPr>
          <p:nvPr/>
        </p:nvSpPr>
        <p:spPr bwMode="auto">
          <a:xfrm>
            <a:off x="0" y="107950"/>
            <a:ext cx="7305675" cy="6640513"/>
          </a:xfrm>
          <a:prstGeom prst="rect">
            <a:avLst/>
          </a:prstGeom>
          <a:solidFill>
            <a:srgbClr val="E1EBF5"/>
          </a:solidFill>
          <a:ln>
            <a:noFill/>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endParaRPr lang="de-DE" altLang="de-DE"/>
          </a:p>
        </p:txBody>
      </p:sp>
      <p:sp>
        <p:nvSpPr>
          <p:cNvPr id="6" name="Rectangle 4"/>
          <p:cNvSpPr>
            <a:spLocks noChangeArrowheads="1"/>
          </p:cNvSpPr>
          <p:nvPr/>
        </p:nvSpPr>
        <p:spPr bwMode="auto">
          <a:xfrm>
            <a:off x="0" y="1438275"/>
            <a:ext cx="7305675" cy="5073650"/>
          </a:xfrm>
          <a:prstGeom prst="rect">
            <a:avLst/>
          </a:prstGeom>
          <a:solidFill>
            <a:srgbClr val="9CBDDE"/>
          </a:solidFill>
          <a:ln>
            <a:noFill/>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endParaRPr lang="de-DE" altLang="de-DE"/>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475" y="107950"/>
            <a:ext cx="1306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lo_unil_lettres06_bleu"/>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67400" y="188913"/>
            <a:ext cx="13858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539750" y="1654175"/>
            <a:ext cx="6621463" cy="1143000"/>
          </a:xfrm>
        </p:spPr>
        <p:txBody>
          <a:bodyPr/>
          <a:lstStyle>
            <a:lvl1pPr>
              <a:defRPr/>
            </a:lvl1pPr>
          </a:lstStyle>
          <a:p>
            <a:r>
              <a:rPr lang="de-DE"/>
              <a:t>Titelmasterformat durch Klicken bearbeiten</a:t>
            </a:r>
            <a:endParaRPr lang="de-CH"/>
          </a:p>
        </p:txBody>
      </p:sp>
      <p:sp>
        <p:nvSpPr>
          <p:cNvPr id="5126" name="Rectangle 6"/>
          <p:cNvSpPr>
            <a:spLocks noGrp="1" noChangeArrowheads="1"/>
          </p:cNvSpPr>
          <p:nvPr>
            <p:ph type="subTitle" idx="1"/>
          </p:nvPr>
        </p:nvSpPr>
        <p:spPr>
          <a:xfrm>
            <a:off x="539750" y="3022600"/>
            <a:ext cx="6621463" cy="1752600"/>
          </a:xfrm>
        </p:spPr>
        <p:txBody>
          <a:bodyPr/>
          <a:lstStyle>
            <a:lvl1pPr marL="0" indent="0">
              <a:buFontTx/>
              <a:buNone/>
              <a:defRPr/>
            </a:lvl1pPr>
          </a:lstStyle>
          <a:p>
            <a:r>
              <a:rPr lang="de-DE"/>
              <a:t>Formatvorlage des Untertitelmasters durch Klicken bearbeiten</a:t>
            </a:r>
            <a:endParaRPr lang="de-CH"/>
          </a:p>
        </p:txBody>
      </p:sp>
      <p:sp>
        <p:nvSpPr>
          <p:cNvPr id="9" name="Rectangle 7"/>
          <p:cNvSpPr>
            <a:spLocks noGrp="1" noChangeArrowheads="1"/>
          </p:cNvSpPr>
          <p:nvPr>
            <p:ph type="dt" sz="half" idx="10"/>
          </p:nvPr>
        </p:nvSpPr>
        <p:spPr>
          <a:xfrm>
            <a:off x="539750" y="6548438"/>
            <a:ext cx="5976938" cy="252412"/>
          </a:xfrm>
        </p:spPr>
        <p:txBody>
          <a:bodyPr wrap="none"/>
          <a:lstStyle>
            <a:lvl1pPr>
              <a:defRPr smtClean="0">
                <a:solidFill>
                  <a:schemeClr val="tx1"/>
                </a:solidFill>
              </a:defRPr>
            </a:lvl1pPr>
          </a:lstStyle>
          <a:p>
            <a:pPr>
              <a:defRPr/>
            </a:pPr>
            <a:r>
              <a:rPr lang="de-DE" smtClean="0"/>
              <a:t>CAS/MAS ALIS Modul 1a: Allgemeine Einführung, 28.10.2020</a:t>
            </a:r>
            <a:endParaRPr lang="de-CH" dirty="0"/>
          </a:p>
        </p:txBody>
      </p:sp>
      <p:sp>
        <p:nvSpPr>
          <p:cNvPr id="10" name="Rectangle 8"/>
          <p:cNvSpPr>
            <a:spLocks noGrp="1" noChangeArrowheads="1"/>
          </p:cNvSpPr>
          <p:nvPr>
            <p:ph type="ftr" sz="quarter" idx="11"/>
          </p:nvPr>
        </p:nvSpPr>
        <p:spPr>
          <a:xfrm>
            <a:off x="107950" y="179388"/>
            <a:ext cx="4464050" cy="252412"/>
          </a:xfrm>
        </p:spPr>
        <p:txBody>
          <a:bodyPr wrap="square"/>
          <a:lstStyle>
            <a:lvl1pPr>
              <a:defRPr/>
            </a:lvl1pPr>
          </a:lstStyle>
          <a:p>
            <a:pPr>
              <a:defRPr/>
            </a:pPr>
            <a:endParaRPr lang="de-CH"/>
          </a:p>
        </p:txBody>
      </p:sp>
      <p:sp>
        <p:nvSpPr>
          <p:cNvPr id="11" name="Rectangle 9"/>
          <p:cNvSpPr>
            <a:spLocks noGrp="1" noChangeArrowheads="1"/>
          </p:cNvSpPr>
          <p:nvPr>
            <p:ph type="sldNum" sz="quarter" idx="12"/>
          </p:nvPr>
        </p:nvSpPr>
        <p:spPr>
          <a:xfrm>
            <a:off x="8743950" y="6548438"/>
            <a:ext cx="360363" cy="215900"/>
          </a:xfrm>
        </p:spPr>
        <p:txBody>
          <a:bodyPr/>
          <a:lstStyle>
            <a:lvl1pPr>
              <a:defRPr smtClean="0"/>
            </a:lvl1pPr>
          </a:lstStyle>
          <a:p>
            <a:pPr>
              <a:defRPr/>
            </a:pPr>
            <a:fld id="{5CC66980-5B59-4841-928E-CE13DEAD70F0}"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219788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solidFill>
                <a:schemeClr val="tx1"/>
              </a:solidFill>
            </a:endParaRPr>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smtClean="0"/>
            </a:lvl1pPr>
          </a:lstStyle>
          <a:p>
            <a:pPr>
              <a:defRPr/>
            </a:pPr>
            <a:fld id="{E686F2D3-40CB-4C29-8393-E10DA08BF80A}"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223521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47700"/>
            <a:ext cx="2014537" cy="55054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539750" y="647700"/>
            <a:ext cx="5894388" cy="55054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solidFill>
                <a:schemeClr val="tx1"/>
              </a:solidFill>
            </a:endParaRPr>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smtClean="0"/>
            </a:lvl1pPr>
          </a:lstStyle>
          <a:p>
            <a:pPr>
              <a:defRPr/>
            </a:pPr>
            <a:fld id="{616C956F-1A04-4726-8B0D-B15B4610D3C9}"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284403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smtClean="0"/>
            </a:lvl1pPr>
          </a:lstStyle>
          <a:p>
            <a:pPr>
              <a:defRPr/>
            </a:pPr>
            <a:fld id="{FC0769A0-7549-4A67-B156-91E4A2FA2CA6}"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2714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smtClean="0"/>
            </a:lvl1pPr>
          </a:lstStyle>
          <a:p>
            <a:pPr>
              <a:defRPr/>
            </a:pPr>
            <a:fld id="{5A6382AB-1728-41E4-ACD3-64A6AB6A9A5E}"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404794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solidFill>
                <a:schemeClr val="tx1"/>
              </a:solidFill>
            </a:endParaRPr>
          </a:p>
        </p:txBody>
      </p:sp>
      <p:sp>
        <p:nvSpPr>
          <p:cNvPr id="6" name="Fußzeilenplatzhalter 5"/>
          <p:cNvSpPr>
            <a:spLocks noGrp="1"/>
          </p:cNvSpPr>
          <p:nvPr>
            <p:ph type="ftr" sz="quarter" idx="11"/>
          </p:nvPr>
        </p:nvSpPr>
        <p:spPr/>
        <p:txBody>
          <a:bodyPr/>
          <a:lstStyle>
            <a:lvl1pPr>
              <a:defRPr/>
            </a:lvl1pPr>
          </a:lstStyle>
          <a:p>
            <a:pPr>
              <a:defRPr/>
            </a:pPr>
            <a:endParaRPr lang="de-CH"/>
          </a:p>
        </p:txBody>
      </p:sp>
      <p:sp>
        <p:nvSpPr>
          <p:cNvPr id="7" name="Foliennummernplatzhalter 6"/>
          <p:cNvSpPr>
            <a:spLocks noGrp="1"/>
          </p:cNvSpPr>
          <p:nvPr>
            <p:ph type="sldNum" sz="quarter" idx="12"/>
          </p:nvPr>
        </p:nvSpPr>
        <p:spPr/>
        <p:txBody>
          <a:bodyPr/>
          <a:lstStyle>
            <a:lvl1pPr>
              <a:defRPr smtClean="0"/>
            </a:lvl1pPr>
          </a:lstStyle>
          <a:p>
            <a:pPr>
              <a:defRPr/>
            </a:pPr>
            <a:fld id="{5ACBDF29-83C1-436F-9C3A-79245686933D}"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11543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solidFill>
                <a:schemeClr val="tx1"/>
              </a:solidFill>
            </a:endParaRPr>
          </a:p>
        </p:txBody>
      </p:sp>
      <p:sp>
        <p:nvSpPr>
          <p:cNvPr id="8" name="Fußzeilenplatzhalter 7"/>
          <p:cNvSpPr>
            <a:spLocks noGrp="1"/>
          </p:cNvSpPr>
          <p:nvPr>
            <p:ph type="ftr" sz="quarter" idx="11"/>
          </p:nvPr>
        </p:nvSpPr>
        <p:spPr/>
        <p:txBody>
          <a:bodyPr/>
          <a:lstStyle>
            <a:lvl1pPr>
              <a:defRPr/>
            </a:lvl1pPr>
          </a:lstStyle>
          <a:p>
            <a:pPr>
              <a:defRPr/>
            </a:pPr>
            <a:endParaRPr lang="de-CH"/>
          </a:p>
        </p:txBody>
      </p:sp>
      <p:sp>
        <p:nvSpPr>
          <p:cNvPr id="9" name="Foliennummernplatzhalter 8"/>
          <p:cNvSpPr>
            <a:spLocks noGrp="1"/>
          </p:cNvSpPr>
          <p:nvPr>
            <p:ph type="sldNum" sz="quarter" idx="12"/>
          </p:nvPr>
        </p:nvSpPr>
        <p:spPr/>
        <p:txBody>
          <a:bodyPr/>
          <a:lstStyle>
            <a:lvl1pPr>
              <a:defRPr smtClean="0"/>
            </a:lvl1pPr>
          </a:lstStyle>
          <a:p>
            <a:pPr>
              <a:defRPr/>
            </a:pPr>
            <a:fld id="{6D955172-F775-40C7-BAB6-03C2A6DF54B5}"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104773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a:p>
        </p:txBody>
      </p:sp>
      <p:sp>
        <p:nvSpPr>
          <p:cNvPr id="5" name="Foliennummernplatzhalter 4"/>
          <p:cNvSpPr>
            <a:spLocks noGrp="1"/>
          </p:cNvSpPr>
          <p:nvPr>
            <p:ph type="sldNum" sz="quarter" idx="12"/>
          </p:nvPr>
        </p:nvSpPr>
        <p:spPr/>
        <p:txBody>
          <a:bodyPr/>
          <a:lstStyle>
            <a:lvl1pPr>
              <a:defRPr smtClean="0"/>
            </a:lvl1pPr>
          </a:lstStyle>
          <a:p>
            <a:pPr>
              <a:defRPr/>
            </a:pPr>
            <a:fld id="{12EC4FF8-56CC-452B-A23D-2525DEEF03E4}"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40777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p>
        </p:txBody>
      </p:sp>
      <p:sp>
        <p:nvSpPr>
          <p:cNvPr id="3" name="Fußzeilenplatzhalter 2"/>
          <p:cNvSpPr>
            <a:spLocks noGrp="1"/>
          </p:cNvSpPr>
          <p:nvPr>
            <p:ph type="ftr" sz="quarter" idx="11"/>
          </p:nvPr>
        </p:nvSpPr>
        <p:spPr/>
        <p:txBody>
          <a:bodyPr/>
          <a:lstStyle>
            <a:lvl1pPr>
              <a:defRPr/>
            </a:lvl1pPr>
          </a:lstStyle>
          <a:p>
            <a:pPr>
              <a:defRPr/>
            </a:pPr>
            <a:endParaRPr lang="de-CH"/>
          </a:p>
        </p:txBody>
      </p:sp>
      <p:sp>
        <p:nvSpPr>
          <p:cNvPr id="4" name="Foliennummernplatzhalter 3"/>
          <p:cNvSpPr>
            <a:spLocks noGrp="1"/>
          </p:cNvSpPr>
          <p:nvPr>
            <p:ph type="sldNum" sz="quarter" idx="12"/>
          </p:nvPr>
        </p:nvSpPr>
        <p:spPr/>
        <p:txBody>
          <a:bodyPr/>
          <a:lstStyle>
            <a:lvl1pPr>
              <a:defRPr smtClean="0"/>
            </a:lvl1pPr>
          </a:lstStyle>
          <a:p>
            <a:pPr>
              <a:defRPr/>
            </a:pPr>
            <a:fld id="{3300A4A2-C839-4DE5-AB29-328ECEFA5F29}"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2153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solidFill>
                <a:schemeClr val="tx1"/>
              </a:solidFill>
            </a:endParaRPr>
          </a:p>
        </p:txBody>
      </p:sp>
      <p:sp>
        <p:nvSpPr>
          <p:cNvPr id="6" name="Fußzeilenplatzhalter 5"/>
          <p:cNvSpPr>
            <a:spLocks noGrp="1"/>
          </p:cNvSpPr>
          <p:nvPr>
            <p:ph type="ftr" sz="quarter" idx="11"/>
          </p:nvPr>
        </p:nvSpPr>
        <p:spPr/>
        <p:txBody>
          <a:bodyPr/>
          <a:lstStyle>
            <a:lvl1pPr>
              <a:defRPr/>
            </a:lvl1pPr>
          </a:lstStyle>
          <a:p>
            <a:pPr>
              <a:defRPr/>
            </a:pPr>
            <a:endParaRPr lang="de-CH"/>
          </a:p>
        </p:txBody>
      </p:sp>
      <p:sp>
        <p:nvSpPr>
          <p:cNvPr id="7" name="Foliennummernplatzhalter 6"/>
          <p:cNvSpPr>
            <a:spLocks noGrp="1"/>
          </p:cNvSpPr>
          <p:nvPr>
            <p:ph type="sldNum" sz="quarter" idx="12"/>
          </p:nvPr>
        </p:nvSpPr>
        <p:spPr/>
        <p:txBody>
          <a:bodyPr/>
          <a:lstStyle>
            <a:lvl1pPr>
              <a:defRPr smtClean="0"/>
            </a:lvl1pPr>
          </a:lstStyle>
          <a:p>
            <a:pPr>
              <a:defRPr/>
            </a:pPr>
            <a:fld id="{A7E26C01-8975-4ACC-A9A7-30035E6DA036}"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370471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smtClean="0"/>
            </a:lvl1pPr>
          </a:lstStyle>
          <a:p>
            <a:pPr>
              <a:defRPr/>
            </a:pPr>
            <a:r>
              <a:rPr lang="de-DE" smtClean="0"/>
              <a:t>CAS/MAS ALIS Modul 1a: Allgemeine Einführung, 28.10.2020</a:t>
            </a:r>
            <a:endParaRPr lang="de-CH" dirty="0">
              <a:solidFill>
                <a:schemeClr val="tx1"/>
              </a:solidFill>
            </a:endParaRPr>
          </a:p>
        </p:txBody>
      </p:sp>
      <p:sp>
        <p:nvSpPr>
          <p:cNvPr id="6" name="Fußzeilenplatzhalter 5"/>
          <p:cNvSpPr>
            <a:spLocks noGrp="1"/>
          </p:cNvSpPr>
          <p:nvPr>
            <p:ph type="ftr" sz="quarter" idx="11"/>
          </p:nvPr>
        </p:nvSpPr>
        <p:spPr/>
        <p:txBody>
          <a:bodyPr/>
          <a:lstStyle>
            <a:lvl1pPr>
              <a:defRPr/>
            </a:lvl1pPr>
          </a:lstStyle>
          <a:p>
            <a:pPr>
              <a:defRPr/>
            </a:pPr>
            <a:endParaRPr lang="de-CH"/>
          </a:p>
        </p:txBody>
      </p:sp>
      <p:sp>
        <p:nvSpPr>
          <p:cNvPr id="7" name="Foliennummernplatzhalter 6"/>
          <p:cNvSpPr>
            <a:spLocks noGrp="1"/>
          </p:cNvSpPr>
          <p:nvPr>
            <p:ph type="sldNum" sz="quarter" idx="12"/>
          </p:nvPr>
        </p:nvSpPr>
        <p:spPr/>
        <p:txBody>
          <a:bodyPr/>
          <a:lstStyle>
            <a:lvl1pPr>
              <a:defRPr smtClean="0"/>
            </a:lvl1pPr>
          </a:lstStyle>
          <a:p>
            <a:pPr>
              <a:defRPr/>
            </a:pPr>
            <a:fld id="{C1B3043B-3E85-4D44-9FB7-3C69A74B2E9E}" type="slidenum">
              <a:rPr lang="de-CH" altLang="fr-FR"/>
              <a:pPr>
                <a:defRPr/>
              </a:pPr>
              <a:t>‹Nr.›</a:t>
            </a:fld>
            <a:endParaRPr lang="de-CH" altLang="fr-FR">
              <a:latin typeface="Times" panose="02020603060405020304" pitchFamily="18" charset="0"/>
            </a:endParaRPr>
          </a:p>
        </p:txBody>
      </p:sp>
    </p:spTree>
    <p:extLst>
      <p:ext uri="{BB962C8B-B14F-4D97-AF65-F5344CB8AC3E}">
        <p14:creationId xmlns:p14="http://schemas.microsoft.com/office/powerpoint/2010/main" val="103178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107950"/>
            <a:ext cx="7305675" cy="6640513"/>
          </a:xfrm>
          <a:prstGeom prst="rect">
            <a:avLst/>
          </a:prstGeom>
          <a:solidFill>
            <a:srgbClr val="E1EBF5"/>
          </a:solidFill>
          <a:ln>
            <a:noFill/>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endParaRPr lang="de-DE" altLang="de-DE"/>
          </a:p>
        </p:txBody>
      </p:sp>
      <p:sp>
        <p:nvSpPr>
          <p:cNvPr id="1027" name="Rectangle 4"/>
          <p:cNvSpPr>
            <a:spLocks noChangeArrowheads="1"/>
          </p:cNvSpPr>
          <p:nvPr/>
        </p:nvSpPr>
        <p:spPr bwMode="auto">
          <a:xfrm>
            <a:off x="0" y="1438275"/>
            <a:ext cx="9140825" cy="5073650"/>
          </a:xfrm>
          <a:prstGeom prst="rect">
            <a:avLst/>
          </a:prstGeom>
          <a:solidFill>
            <a:srgbClr val="9CBDDE"/>
          </a:solidFill>
          <a:ln>
            <a:noFill/>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endParaRPr lang="de-DE" altLang="de-DE"/>
          </a:p>
        </p:txBody>
      </p:sp>
      <p:sp>
        <p:nvSpPr>
          <p:cNvPr id="1028" name="Rectangle 5"/>
          <p:cNvSpPr>
            <a:spLocks noGrp="1" noChangeArrowheads="1"/>
          </p:cNvSpPr>
          <p:nvPr>
            <p:ph type="title"/>
          </p:nvPr>
        </p:nvSpPr>
        <p:spPr bwMode="auto">
          <a:xfrm>
            <a:off x="539750" y="647700"/>
            <a:ext cx="66214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Mastertitelformat bearbeiten</a:t>
            </a:r>
          </a:p>
        </p:txBody>
      </p:sp>
      <p:sp>
        <p:nvSpPr>
          <p:cNvPr id="1029" name="Rectangle 6"/>
          <p:cNvSpPr>
            <a:spLocks noGrp="1" noChangeArrowheads="1"/>
          </p:cNvSpPr>
          <p:nvPr>
            <p:ph type="body" idx="1"/>
          </p:nvPr>
        </p:nvSpPr>
        <p:spPr bwMode="auto">
          <a:xfrm>
            <a:off x="539750" y="1654175"/>
            <a:ext cx="806132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3079" name="Rectangle 7"/>
          <p:cNvSpPr>
            <a:spLocks noGrp="1" noChangeArrowheads="1"/>
          </p:cNvSpPr>
          <p:nvPr>
            <p:ph type="dt" sz="half" idx="2"/>
          </p:nvPr>
        </p:nvSpPr>
        <p:spPr bwMode="auto">
          <a:xfrm>
            <a:off x="539750" y="6548438"/>
            <a:ext cx="6480175" cy="193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smtClean="0">
                <a:solidFill>
                  <a:srgbClr val="000000"/>
                </a:solidFill>
                <a:latin typeface="+mn-lt"/>
              </a:defRPr>
            </a:lvl1pPr>
          </a:lstStyle>
          <a:p>
            <a:pPr>
              <a:defRPr/>
            </a:pPr>
            <a:r>
              <a:rPr lang="de-DE" smtClean="0"/>
              <a:t>CAS/MAS ALIS Modul 1a: Allgemeine Einführung, 28.10.2020</a:t>
            </a:r>
            <a:endParaRPr lang="de-CH" dirty="0"/>
          </a:p>
        </p:txBody>
      </p:sp>
      <p:sp>
        <p:nvSpPr>
          <p:cNvPr id="3080" name="Rectangle 8"/>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latin typeface="+mn-lt"/>
              </a:defRPr>
            </a:lvl1pPr>
          </a:lstStyle>
          <a:p>
            <a:pPr>
              <a:defRPr/>
            </a:pPr>
            <a:endParaRPr lang="de-CH"/>
          </a:p>
        </p:txBody>
      </p:sp>
      <p:sp>
        <p:nvSpPr>
          <p:cNvPr id="3081" name="Rectangle 9"/>
          <p:cNvSpPr>
            <a:spLocks noGrp="1" noChangeArrowheads="1"/>
          </p:cNvSpPr>
          <p:nvPr>
            <p:ph type="sldNum" sz="quarter" idx="4"/>
          </p:nvPr>
        </p:nvSpPr>
        <p:spPr bwMode="auto">
          <a:xfrm>
            <a:off x="8686800" y="6548438"/>
            <a:ext cx="360363"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smtClean="0">
                <a:latin typeface="Helvetica" panose="020B0504020202030204" pitchFamily="34" charset="0"/>
              </a:defRPr>
            </a:lvl1pPr>
          </a:lstStyle>
          <a:p>
            <a:pPr>
              <a:defRPr/>
            </a:pPr>
            <a:fld id="{6D13A81A-0734-4D73-B381-4095B5F2EE66}" type="slidenum">
              <a:rPr lang="de-CH" altLang="fr-FR"/>
              <a:pPr>
                <a:defRPr/>
              </a:pPr>
              <a:t>‹Nr.›</a:t>
            </a:fld>
            <a:endParaRPr lang="de-CH" altLang="fr-FR"/>
          </a:p>
        </p:txBody>
      </p:sp>
      <p:pic>
        <p:nvPicPr>
          <p:cNvPr id="1033"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37475" y="107950"/>
            <a:ext cx="1306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lo_unil_lettres06_bleu"/>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867400" y="188913"/>
            <a:ext cx="13858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hf hdr="0"/>
  <p:txStyles>
    <p:titleStyle>
      <a:lvl1pPr algn="l" rtl="0" eaLnBrk="0" fontAlgn="base" hangingPunct="0">
        <a:lnSpc>
          <a:spcPct val="90000"/>
        </a:lnSpc>
        <a:spcBef>
          <a:spcPct val="0"/>
        </a:spcBef>
        <a:spcAft>
          <a:spcPct val="0"/>
        </a:spcAft>
        <a:defRPr sz="2600" b="1">
          <a:solidFill>
            <a:srgbClr val="333333"/>
          </a:solidFill>
          <a:latin typeface="+mj-lt"/>
          <a:ea typeface="+mj-ea"/>
          <a:cs typeface="+mj-cs"/>
        </a:defRPr>
      </a:lvl1pPr>
      <a:lvl2pPr algn="l" rtl="0" eaLnBrk="0" fontAlgn="base" hangingPunct="0">
        <a:lnSpc>
          <a:spcPct val="90000"/>
        </a:lnSpc>
        <a:spcBef>
          <a:spcPct val="0"/>
        </a:spcBef>
        <a:spcAft>
          <a:spcPct val="0"/>
        </a:spcAft>
        <a:defRPr sz="2600" b="1">
          <a:solidFill>
            <a:srgbClr val="333333"/>
          </a:solidFill>
          <a:latin typeface="Helvetica" charset="0"/>
        </a:defRPr>
      </a:lvl2pPr>
      <a:lvl3pPr algn="l" rtl="0" eaLnBrk="0" fontAlgn="base" hangingPunct="0">
        <a:lnSpc>
          <a:spcPct val="90000"/>
        </a:lnSpc>
        <a:spcBef>
          <a:spcPct val="0"/>
        </a:spcBef>
        <a:spcAft>
          <a:spcPct val="0"/>
        </a:spcAft>
        <a:defRPr sz="2600" b="1">
          <a:solidFill>
            <a:srgbClr val="333333"/>
          </a:solidFill>
          <a:latin typeface="Helvetica" charset="0"/>
        </a:defRPr>
      </a:lvl3pPr>
      <a:lvl4pPr algn="l" rtl="0" eaLnBrk="0" fontAlgn="base" hangingPunct="0">
        <a:lnSpc>
          <a:spcPct val="90000"/>
        </a:lnSpc>
        <a:spcBef>
          <a:spcPct val="0"/>
        </a:spcBef>
        <a:spcAft>
          <a:spcPct val="0"/>
        </a:spcAft>
        <a:defRPr sz="2600" b="1">
          <a:solidFill>
            <a:srgbClr val="333333"/>
          </a:solidFill>
          <a:latin typeface="Helvetica" charset="0"/>
        </a:defRPr>
      </a:lvl4pPr>
      <a:lvl5pPr algn="l" rtl="0" eaLnBrk="0" fontAlgn="base" hangingPunct="0">
        <a:lnSpc>
          <a:spcPct val="90000"/>
        </a:lnSpc>
        <a:spcBef>
          <a:spcPct val="0"/>
        </a:spcBef>
        <a:spcAft>
          <a:spcPct val="0"/>
        </a:spcAft>
        <a:defRPr sz="2600" b="1">
          <a:solidFill>
            <a:srgbClr val="333333"/>
          </a:solidFill>
          <a:latin typeface="Helvetica" charset="0"/>
        </a:defRPr>
      </a:lvl5pPr>
      <a:lvl6pPr marL="457200" algn="l" rtl="0" eaLnBrk="1" fontAlgn="base" hangingPunct="1">
        <a:lnSpc>
          <a:spcPct val="90000"/>
        </a:lnSpc>
        <a:spcBef>
          <a:spcPct val="0"/>
        </a:spcBef>
        <a:spcAft>
          <a:spcPct val="0"/>
        </a:spcAft>
        <a:defRPr sz="2600" b="1">
          <a:solidFill>
            <a:srgbClr val="333333"/>
          </a:solidFill>
          <a:latin typeface="Helvetica" charset="0"/>
        </a:defRPr>
      </a:lvl6pPr>
      <a:lvl7pPr marL="914400" algn="l" rtl="0" eaLnBrk="1" fontAlgn="base" hangingPunct="1">
        <a:lnSpc>
          <a:spcPct val="90000"/>
        </a:lnSpc>
        <a:spcBef>
          <a:spcPct val="0"/>
        </a:spcBef>
        <a:spcAft>
          <a:spcPct val="0"/>
        </a:spcAft>
        <a:defRPr sz="2600" b="1">
          <a:solidFill>
            <a:srgbClr val="333333"/>
          </a:solidFill>
          <a:latin typeface="Helvetica" charset="0"/>
        </a:defRPr>
      </a:lvl7pPr>
      <a:lvl8pPr marL="1371600" algn="l" rtl="0" eaLnBrk="1" fontAlgn="base" hangingPunct="1">
        <a:lnSpc>
          <a:spcPct val="90000"/>
        </a:lnSpc>
        <a:spcBef>
          <a:spcPct val="0"/>
        </a:spcBef>
        <a:spcAft>
          <a:spcPct val="0"/>
        </a:spcAft>
        <a:defRPr sz="2600" b="1">
          <a:solidFill>
            <a:srgbClr val="333333"/>
          </a:solidFill>
          <a:latin typeface="Helvetica" charset="0"/>
        </a:defRPr>
      </a:lvl8pPr>
      <a:lvl9pPr marL="1828800" algn="l" rtl="0" eaLnBrk="1" fontAlgn="base" hangingPunct="1">
        <a:lnSpc>
          <a:spcPct val="90000"/>
        </a:lnSpc>
        <a:spcBef>
          <a:spcPct val="0"/>
        </a:spcBef>
        <a:spcAft>
          <a:spcPct val="0"/>
        </a:spcAft>
        <a:defRPr sz="2600" b="1">
          <a:solidFill>
            <a:srgbClr val="333333"/>
          </a:solidFill>
          <a:latin typeface="Helvetica"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charset="-18"/>
        <a:buChar char="&gt;"/>
        <a:defRPr sz="2200">
          <a:solidFill>
            <a:srgbClr val="333333"/>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charset="-18"/>
        <a:buChar char="—"/>
        <a:defRPr sz="2000">
          <a:solidFill>
            <a:srgbClr val="333333"/>
          </a:solidFill>
          <a:latin typeface="+mn-lt"/>
        </a:defRPr>
      </a:lvl2pPr>
      <a:lvl3pPr marL="1295400" indent="-381000" algn="l" rtl="0" eaLnBrk="0" fontAlgn="base" hangingPunct="0">
        <a:lnSpc>
          <a:spcPct val="95000"/>
        </a:lnSpc>
        <a:spcBef>
          <a:spcPct val="20000"/>
        </a:spcBef>
        <a:spcAft>
          <a:spcPct val="0"/>
        </a:spcAft>
        <a:buSzPct val="85000"/>
        <a:buFont typeface="Helvetica CE" charset="-18"/>
        <a:buChar char="–"/>
        <a:defRPr>
          <a:solidFill>
            <a:srgbClr val="333333"/>
          </a:solidFill>
          <a:latin typeface="+mn-lt"/>
        </a:defRPr>
      </a:lvl3pPr>
      <a:lvl4pPr marL="1714500" indent="-381000" algn="l" rtl="0" eaLnBrk="0" fontAlgn="base" hangingPunct="0">
        <a:lnSpc>
          <a:spcPct val="95000"/>
        </a:lnSpc>
        <a:spcBef>
          <a:spcPct val="20000"/>
        </a:spcBef>
        <a:spcAft>
          <a:spcPct val="0"/>
        </a:spcAft>
        <a:buSzPct val="85000"/>
        <a:buFont typeface="Helvetica CE" charset="-18"/>
        <a:buChar char="–"/>
        <a:defRPr>
          <a:solidFill>
            <a:srgbClr val="333333"/>
          </a:solidFill>
          <a:latin typeface="+mn-lt"/>
        </a:defRPr>
      </a:lvl4pPr>
      <a:lvl5pPr marL="2133600" indent="-381000" algn="l" rtl="0" eaLnBrk="0" fontAlgn="base" hangingPunct="0">
        <a:lnSpc>
          <a:spcPct val="95000"/>
        </a:lnSpc>
        <a:spcBef>
          <a:spcPct val="20000"/>
        </a:spcBef>
        <a:spcAft>
          <a:spcPct val="0"/>
        </a:spcAft>
        <a:buClr>
          <a:schemeClr val="tx1"/>
        </a:buClr>
        <a:buSzPct val="85000"/>
        <a:buFont typeface="Helvetica CE" charset="-18"/>
        <a:buChar char="–"/>
        <a:defRPr>
          <a:solidFill>
            <a:srgbClr val="333333"/>
          </a:solidFill>
          <a:latin typeface="+mn-lt"/>
        </a:defRPr>
      </a:lvl5pPr>
      <a:lvl6pPr marL="25908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6pPr>
      <a:lvl7pPr marL="30480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7pPr>
      <a:lvl8pPr marL="35052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8pPr>
      <a:lvl9pPr marL="39624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
	<Relationship Id="rId2" Type="http://schemas.openxmlformats.org/officeDocument/2006/relationships/hyperlink" Target="http://?" TargetMode="Externa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
	<Relationship Id="rId3" Type="http://schemas.openxmlformats.org/officeDocument/2006/relationships/hyperlink" Target="http://?" TargetMode="External"/>
	<Relationship Id="rId2" Type="http://schemas.openxmlformats.org/officeDocument/2006/relationships/hyperlink" Target="http://?"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07504" y="1916832"/>
            <a:ext cx="7272808" cy="4392488"/>
          </a:xfrm>
        </p:spPr>
        <p:txBody>
          <a:bodyPr/>
          <a:lstStyle/>
          <a:p>
            <a:r>
              <a:rPr lang="de-DE" sz="2800" dirty="0">
                <a:solidFill>
                  <a:srgbClr val="DE005A"/>
                </a:solidFill>
              </a:rPr>
              <a:t>Spezialisierung oder </a:t>
            </a:r>
            <a:r>
              <a:rPr lang="de-DE" sz="2800" dirty="0" smtClean="0">
                <a:solidFill>
                  <a:srgbClr val="DE005A"/>
                </a:solidFill>
              </a:rPr>
              <a:t>Interdisziplinarität ?</a:t>
            </a:r>
            <a:r>
              <a:rPr lang="de-DE" sz="2800" dirty="0">
                <a:solidFill>
                  <a:srgbClr val="FF0000"/>
                </a:solidFill>
              </a:rPr>
              <a:t> </a:t>
            </a:r>
            <a:br>
              <a:rPr lang="de-DE" sz="2800" dirty="0">
                <a:solidFill>
                  <a:srgbClr val="FF0000"/>
                </a:solidFill>
              </a:rPr>
            </a:br>
            <a:r>
              <a:rPr lang="de-DE" b="0" dirty="0" smtClean="0"/>
              <a:t/>
            </a:r>
            <a:br>
              <a:rPr lang="de-DE" b="0" dirty="0" smtClean="0"/>
            </a:br>
            <a:r>
              <a:rPr lang="de-DE" b="0" dirty="0" smtClean="0"/>
              <a:t>Das </a:t>
            </a:r>
            <a:r>
              <a:rPr lang="de-DE" b="0" dirty="0"/>
              <a:t>Weiterbildungsbildungsprogramm in Archiv-, Bibliotheks- und Informationswissenschaft der Universitäten Bern und Lausanne </a:t>
            </a:r>
            <a:r>
              <a:rPr lang="de-DE" b="0" dirty="0" smtClean="0"/>
              <a:t/>
            </a:r>
            <a:br>
              <a:rPr lang="de-DE" b="0" dirty="0" smtClean="0"/>
            </a:br>
            <a:r>
              <a:rPr lang="de-DE" b="0" dirty="0"/>
              <a:t/>
            </a:r>
            <a:br>
              <a:rPr lang="de-DE" b="0" dirty="0"/>
            </a:br>
            <a:r>
              <a:rPr lang="de-DE" altLang="de-DE" b="0" dirty="0"/>
              <a:t>Dr. Gaby Knoch-Mund</a:t>
            </a:r>
            <a:r>
              <a:rPr lang="de-DE" altLang="de-DE" sz="2800" dirty="0"/>
              <a:t/>
            </a:r>
            <a:br>
              <a:rPr lang="de-DE" altLang="de-DE" sz="2800" dirty="0"/>
            </a:br>
            <a:r>
              <a:rPr lang="de-DE" b="0" dirty="0"/>
              <a:t/>
            </a:r>
            <a:br>
              <a:rPr lang="de-DE" b="0" dirty="0"/>
            </a:br>
            <a:r>
              <a:rPr lang="de-DE" altLang="de-DE" sz="2000" dirty="0" smtClean="0">
                <a:solidFill>
                  <a:srgbClr val="DE005A"/>
                </a:solidFill>
              </a:rPr>
              <a:t/>
            </a:r>
            <a:br>
              <a:rPr lang="de-DE" altLang="de-DE" sz="2000" dirty="0" smtClean="0">
                <a:solidFill>
                  <a:srgbClr val="DE005A"/>
                </a:solidFill>
              </a:rPr>
            </a:br>
            <a:r>
              <a:rPr lang="de-DE" altLang="de-DE" sz="2000" b="0" dirty="0" smtClean="0">
                <a:solidFill>
                  <a:schemeClr val="tx1"/>
                </a:solidFill>
              </a:rPr>
              <a:t>41. Österreichischer Archivtag, Innsbruck, 21.Oktober 2021</a:t>
            </a:r>
            <a:endParaRPr lang="de-DE" altLang="de-DE" sz="2000" b="0" dirty="0">
              <a:solidFill>
                <a:schemeClr val="tx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836712"/>
            <a:ext cx="6621463" cy="552349"/>
          </a:xfrm>
        </p:spPr>
        <p:txBody>
          <a:bodyPr/>
          <a:lstStyle/>
          <a:p>
            <a:pPr eaLnBrk="1" hangingPunct="1"/>
            <a:r>
              <a:rPr lang="de-DE" altLang="de-DE" sz="2800" dirty="0"/>
              <a:t>2</a:t>
            </a:r>
            <a:r>
              <a:rPr lang="de-DE" altLang="de-DE" sz="2800" dirty="0" smtClean="0"/>
              <a:t>. Grundsätze und Organisation </a:t>
            </a:r>
            <a:r>
              <a:rPr lang="de-DE" altLang="de-DE" sz="2800" dirty="0"/>
              <a:t>(II)</a:t>
            </a:r>
          </a:p>
        </p:txBody>
      </p:sp>
      <p:sp>
        <p:nvSpPr>
          <p:cNvPr id="19459" name="Rectangle 3"/>
          <p:cNvSpPr>
            <a:spLocks noGrp="1" noChangeArrowheads="1"/>
          </p:cNvSpPr>
          <p:nvPr>
            <p:ph idx="1"/>
          </p:nvPr>
        </p:nvSpPr>
        <p:spPr>
          <a:xfrm>
            <a:off x="467544" y="1556792"/>
            <a:ext cx="8424936" cy="4823941"/>
          </a:xfrm>
        </p:spPr>
        <p:txBody>
          <a:bodyPr/>
          <a:lstStyle/>
          <a:p>
            <a:pPr marL="0" indent="0" eaLnBrk="1" hangingPunct="1">
              <a:lnSpc>
                <a:spcPct val="90000"/>
              </a:lnSpc>
              <a:spcBef>
                <a:spcPts val="875"/>
              </a:spcBef>
              <a:buSzPct val="95000"/>
              <a:buNone/>
            </a:pPr>
            <a:r>
              <a:rPr lang="de-CH" altLang="de-DE" sz="2400" b="1" dirty="0" smtClean="0"/>
              <a:t>Rahmenbedingungen</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smtClean="0"/>
              <a:t>Interdisziplinärer Studiengang, </a:t>
            </a:r>
            <a:r>
              <a:rPr lang="de-CH" altLang="de-DE" sz="2400" dirty="0" err="1" smtClean="0"/>
              <a:t>Kompetenzenorientierung</a:t>
            </a:r>
            <a:endParaRPr lang="de-CH" altLang="de-DE" sz="2400" dirty="0" smtClean="0"/>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smtClean="0"/>
              <a:t>Interkultureller </a:t>
            </a:r>
            <a:r>
              <a:rPr lang="de-CH" altLang="de-DE" sz="2400" dirty="0"/>
              <a:t>und internationaler Charakter, </a:t>
            </a:r>
            <a:r>
              <a:rPr lang="de-CH" altLang="de-DE" sz="2400" dirty="0" smtClean="0"/>
              <a:t>Interaktivität</a:t>
            </a:r>
            <a:endParaRPr lang="de-CH" altLang="de-DE" sz="2400" dirty="0"/>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a:t>Dialektik Theorie - Praxis</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a:t>State </a:t>
            </a:r>
            <a:r>
              <a:rPr lang="de-CH" altLang="de-DE" sz="2400" dirty="0" err="1"/>
              <a:t>of</a:t>
            </a:r>
            <a:r>
              <a:rPr lang="de-CH" altLang="de-DE" sz="2400" dirty="0"/>
              <a:t> </a:t>
            </a:r>
            <a:r>
              <a:rPr lang="de-CH" altLang="de-DE" sz="2400" dirty="0" err="1"/>
              <a:t>the</a:t>
            </a:r>
            <a:r>
              <a:rPr lang="de-CH" altLang="de-DE" sz="2400" dirty="0"/>
              <a:t> Art, prospektiv und innovativ ausgerichtet</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a:t>Universitärer </a:t>
            </a:r>
            <a:r>
              <a:rPr lang="de-CH" altLang="de-DE" sz="2400" dirty="0" smtClean="0"/>
              <a:t>Anspruch</a:t>
            </a:r>
            <a:r>
              <a:rPr lang="de-CH" altLang="de-DE" sz="2400" dirty="0"/>
              <a:t>, hoch </a:t>
            </a:r>
            <a:r>
              <a:rPr lang="de-CH" altLang="de-DE" sz="2400" dirty="0" smtClean="0"/>
              <a:t>qualifizierte </a:t>
            </a:r>
            <a:r>
              <a:rPr lang="de-CH" altLang="de-DE" sz="2400" dirty="0"/>
              <a:t>schweizerische und ausländische </a:t>
            </a:r>
            <a:r>
              <a:rPr lang="de-CH" altLang="de-DE" sz="2400" dirty="0" smtClean="0"/>
              <a:t>Dozierende</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smtClean="0"/>
              <a:t>Bedarfs-</a:t>
            </a:r>
            <a:r>
              <a:rPr lang="de-CH" altLang="de-DE" sz="2400" dirty="0"/>
              <a:t>, Bedürfnis- und  Marktgerechtigkeit</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a:t>Bologna-Kompatibilität</a:t>
            </a:r>
            <a:endParaRPr lang="de-DE" altLang="de-DE" sz="2400" dirty="0"/>
          </a:p>
        </p:txBody>
      </p:sp>
      <p:sp>
        <p:nvSpPr>
          <p:cNvPr id="2355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4CC131DF-8EB0-4828-A5B4-64636F9D71FB}" type="slidenum">
              <a:rPr lang="en-GB" altLang="fr-FR" sz="1200">
                <a:latin typeface="Helvetica" panose="020B0504020202030204" pitchFamily="34" charset="0"/>
              </a:rPr>
              <a:pPr/>
              <a:t>10</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smtClean="0"/>
              <a:t>41</a:t>
            </a:r>
            <a:r>
              <a:rPr lang="de-DE" dirty="0"/>
              <a:t>.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836712"/>
            <a:ext cx="7056784" cy="576064"/>
          </a:xfrm>
        </p:spPr>
        <p:txBody>
          <a:bodyPr/>
          <a:lstStyle/>
          <a:p>
            <a:pPr eaLnBrk="1" hangingPunct="1"/>
            <a:r>
              <a:rPr lang="de-DE" altLang="de-DE" sz="2800" dirty="0"/>
              <a:t>2</a:t>
            </a:r>
            <a:r>
              <a:rPr lang="de-DE" altLang="de-DE" sz="2800" dirty="0" smtClean="0"/>
              <a:t>. Grundsätze und Organisation </a:t>
            </a:r>
            <a:r>
              <a:rPr lang="de-DE" altLang="de-DE" sz="2800" dirty="0"/>
              <a:t>(</a:t>
            </a:r>
            <a:r>
              <a:rPr lang="de-DE" altLang="de-DE" sz="2800" dirty="0" smtClean="0"/>
              <a:t>III)</a:t>
            </a:r>
            <a:br>
              <a:rPr lang="de-DE" altLang="de-DE" sz="2800" dirty="0" smtClean="0"/>
            </a:br>
            <a:r>
              <a:rPr lang="de-DE" altLang="de-DE" sz="2800" dirty="0" smtClean="0"/>
              <a:t>    </a:t>
            </a:r>
            <a:br>
              <a:rPr lang="de-DE" altLang="de-DE" sz="2800" dirty="0" smtClean="0"/>
            </a:br>
            <a:r>
              <a:rPr lang="de-DE" altLang="de-DE" sz="2400" dirty="0" smtClean="0"/>
              <a:t>Zielpublikum und  Zulassungsbedingungen </a:t>
            </a:r>
            <a:endParaRPr lang="de-DE" altLang="de-DE" sz="2400" dirty="0"/>
          </a:p>
        </p:txBody>
      </p:sp>
      <p:sp>
        <p:nvSpPr>
          <p:cNvPr id="19459" name="Rectangle 3"/>
          <p:cNvSpPr>
            <a:spLocks noGrp="1" noChangeArrowheads="1"/>
          </p:cNvSpPr>
          <p:nvPr>
            <p:ph idx="1"/>
          </p:nvPr>
        </p:nvSpPr>
        <p:spPr>
          <a:xfrm>
            <a:off x="467544" y="2276872"/>
            <a:ext cx="8424044" cy="4031852"/>
          </a:xfrm>
        </p:spPr>
        <p:txBody>
          <a:bodyPr/>
          <a:lstStyle/>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smtClean="0"/>
              <a:t>Hochschulabschluss (Master, Doktorat)</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smtClean="0"/>
              <a:t>Berufspraxis </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smtClean="0"/>
              <a:t>Sprachkenntnisse</a:t>
            </a:r>
          </a:p>
          <a:p>
            <a:pPr marL="533400" indent="-533400" eaLnBrk="1" hangingPunct="1">
              <a:lnSpc>
                <a:spcPct val="90000"/>
              </a:lnSpc>
              <a:spcBef>
                <a:spcPts val="875"/>
              </a:spcBef>
              <a:buSzPct val="95000"/>
              <a:buFont typeface="Arial" panose="020B0604020202020204" pitchFamily="34" charset="0"/>
              <a:buAutoNum type="alphaLcPeriod"/>
            </a:pPr>
            <a:r>
              <a:rPr lang="de-CH" altLang="de-DE" sz="2400" dirty="0" smtClean="0"/>
              <a:t>Qualifizierung für</a:t>
            </a:r>
          </a:p>
          <a:p>
            <a:pPr marL="0" indent="0" eaLnBrk="1" hangingPunct="1">
              <a:lnSpc>
                <a:spcPct val="90000"/>
              </a:lnSpc>
              <a:spcBef>
                <a:spcPts val="875"/>
              </a:spcBef>
              <a:buSzPct val="95000"/>
              <a:buNone/>
            </a:pPr>
            <a:r>
              <a:rPr lang="de-CH" altLang="de-DE" sz="2400" dirty="0"/>
              <a:t>	</a:t>
            </a:r>
            <a:r>
              <a:rPr lang="de-CH" altLang="de-DE" sz="2400" dirty="0" smtClean="0"/>
              <a:t>- </a:t>
            </a:r>
            <a:r>
              <a:rPr lang="de-CH" altLang="de-DE" sz="2000" i="1" dirty="0" smtClean="0">
                <a:solidFill>
                  <a:srgbClr val="DE005A"/>
                </a:solidFill>
              </a:rPr>
              <a:t>Berufseinstieg</a:t>
            </a:r>
            <a:r>
              <a:rPr lang="de-CH" altLang="de-DE" sz="2000" dirty="0" smtClean="0"/>
              <a:t> in Archiv, Bibliothek, Informationsverwaltung</a:t>
            </a:r>
          </a:p>
          <a:p>
            <a:pPr marL="0" indent="0" eaLnBrk="1" hangingPunct="1">
              <a:lnSpc>
                <a:spcPct val="90000"/>
              </a:lnSpc>
              <a:spcBef>
                <a:spcPts val="875"/>
              </a:spcBef>
              <a:buSzPct val="95000"/>
              <a:buNone/>
            </a:pPr>
            <a:r>
              <a:rPr lang="de-CH" altLang="de-DE" sz="2000" dirty="0"/>
              <a:t>	</a:t>
            </a:r>
            <a:r>
              <a:rPr lang="de-CH" altLang="de-DE" sz="2000" dirty="0" smtClean="0"/>
              <a:t>- </a:t>
            </a:r>
            <a:r>
              <a:rPr lang="de-CH" altLang="de-DE" sz="2000" i="1" dirty="0" smtClean="0">
                <a:solidFill>
                  <a:srgbClr val="DE005A"/>
                </a:solidFill>
              </a:rPr>
              <a:t>Projektleitung</a:t>
            </a:r>
          </a:p>
          <a:p>
            <a:pPr marL="0" indent="0" eaLnBrk="1" hangingPunct="1">
              <a:lnSpc>
                <a:spcPct val="90000"/>
              </a:lnSpc>
              <a:spcBef>
                <a:spcPts val="875"/>
              </a:spcBef>
              <a:buSzPct val="95000"/>
              <a:buNone/>
            </a:pPr>
            <a:r>
              <a:rPr lang="de-CH" altLang="de-DE" sz="2000" dirty="0"/>
              <a:t>	</a:t>
            </a:r>
            <a:r>
              <a:rPr lang="de-CH" altLang="de-DE" sz="2000" dirty="0" smtClean="0"/>
              <a:t>- </a:t>
            </a:r>
            <a:r>
              <a:rPr lang="de-CH" altLang="de-DE" sz="2000" i="1" dirty="0" smtClean="0">
                <a:solidFill>
                  <a:srgbClr val="DE005A"/>
                </a:solidFill>
              </a:rPr>
              <a:t>Kaderposition</a:t>
            </a:r>
            <a:r>
              <a:rPr lang="de-CH" altLang="de-DE" sz="2000" dirty="0" smtClean="0"/>
              <a:t> </a:t>
            </a:r>
            <a:br>
              <a:rPr lang="de-CH" altLang="de-DE" sz="2000" dirty="0" smtClean="0"/>
            </a:br>
            <a:r>
              <a:rPr lang="de-CH" altLang="de-DE" sz="2000" dirty="0" smtClean="0"/>
              <a:t>	  (in der Regel verbunden mit erweiterter Berufserfahrung)</a:t>
            </a:r>
            <a:endParaRPr lang="de-CH" altLang="de-DE" sz="2000" dirty="0"/>
          </a:p>
        </p:txBody>
      </p:sp>
      <p:sp>
        <p:nvSpPr>
          <p:cNvPr id="2355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4CC131DF-8EB0-4828-A5B4-64636F9D71FB}" type="slidenum">
              <a:rPr lang="en-GB" altLang="fr-FR" sz="1200">
                <a:latin typeface="Helvetica" panose="020B0504020202030204" pitchFamily="34" charset="0"/>
              </a:rPr>
              <a:pPr/>
              <a:t>11</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smtClean="0"/>
              <a:t>41</a:t>
            </a:r>
            <a:r>
              <a:rPr lang="de-DE" dirty="0"/>
              <a:t>.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a:p>
        </p:txBody>
      </p:sp>
    </p:spTree>
    <p:extLst>
      <p:ext uri="{BB962C8B-B14F-4D97-AF65-F5344CB8AC3E}">
        <p14:creationId xmlns:p14="http://schemas.microsoft.com/office/powerpoint/2010/main" val="2245828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836712"/>
            <a:ext cx="6624637" cy="415826"/>
          </a:xfrm>
        </p:spPr>
        <p:txBody>
          <a:bodyPr/>
          <a:lstStyle/>
          <a:p>
            <a:pPr eaLnBrk="1" hangingPunct="1"/>
            <a:r>
              <a:rPr lang="de-DE" altLang="de-DE" sz="2800" dirty="0" smtClean="0"/>
              <a:t>2. Grundsätze und Organisation </a:t>
            </a:r>
            <a:r>
              <a:rPr lang="de-DE" altLang="de-DE" sz="2800" dirty="0"/>
              <a:t>(</a:t>
            </a:r>
            <a:r>
              <a:rPr lang="de-DE" altLang="de-DE" sz="2800" dirty="0" smtClean="0"/>
              <a:t>IV)</a:t>
            </a:r>
            <a:r>
              <a:rPr lang="de-DE" altLang="de-DE" sz="2800" dirty="0"/>
              <a:t/>
            </a:r>
            <a:br>
              <a:rPr lang="de-DE" altLang="de-DE" sz="2800" dirty="0"/>
            </a:br>
            <a:r>
              <a:rPr lang="de-DE" altLang="de-DE" sz="2400" dirty="0"/>
              <a:t> </a:t>
            </a:r>
            <a:r>
              <a:rPr lang="de-DE" altLang="de-DE" sz="2400" dirty="0" smtClean="0"/>
              <a:t>    </a:t>
            </a:r>
            <a:endParaRPr lang="de-DE" altLang="de-DE" sz="2000" dirty="0"/>
          </a:p>
        </p:txBody>
      </p:sp>
      <p:sp>
        <p:nvSpPr>
          <p:cNvPr id="26627" name="Rectangle 3"/>
          <p:cNvSpPr>
            <a:spLocks noGrp="1" noChangeArrowheads="1"/>
          </p:cNvSpPr>
          <p:nvPr>
            <p:ph idx="1"/>
          </p:nvPr>
        </p:nvSpPr>
        <p:spPr>
          <a:xfrm>
            <a:off x="550863" y="1628800"/>
            <a:ext cx="8496300" cy="4680372"/>
          </a:xfrm>
        </p:spPr>
        <p:txBody>
          <a:bodyPr/>
          <a:lstStyle/>
          <a:p>
            <a:pPr marL="0" indent="0" eaLnBrk="1" hangingPunct="1">
              <a:lnSpc>
                <a:spcPts val="2500"/>
              </a:lnSpc>
              <a:spcBef>
                <a:spcPts val="1200"/>
              </a:spcBef>
              <a:buSzPct val="95000"/>
              <a:buNone/>
            </a:pPr>
            <a:r>
              <a:rPr lang="de-CH" altLang="de-DE" sz="2400" b="1" dirty="0" smtClean="0">
                <a:solidFill>
                  <a:schemeClr val="tx1"/>
                </a:solidFill>
              </a:rPr>
              <a:t>Methodik</a:t>
            </a:r>
          </a:p>
          <a:p>
            <a:pPr marL="457200" indent="-457200" eaLnBrk="1" hangingPunct="1">
              <a:lnSpc>
                <a:spcPts val="2500"/>
              </a:lnSpc>
              <a:spcBef>
                <a:spcPts val="1200"/>
              </a:spcBef>
              <a:buSzPct val="95000"/>
              <a:buFont typeface="Arial" panose="020B0604020202020204" pitchFamily="34" charset="0"/>
              <a:buAutoNum type="alphaLcPeriod"/>
            </a:pPr>
            <a:r>
              <a:rPr lang="de-CH" altLang="de-DE" sz="2400" dirty="0" smtClean="0">
                <a:solidFill>
                  <a:schemeClr val="tx1"/>
                </a:solidFill>
              </a:rPr>
              <a:t>Interaktivität </a:t>
            </a:r>
            <a:r>
              <a:rPr lang="de-CH" altLang="de-DE" sz="2400" dirty="0">
                <a:solidFill>
                  <a:schemeClr val="tx1"/>
                </a:solidFill>
              </a:rPr>
              <a:t>und Praxisbezug </a:t>
            </a:r>
          </a:p>
          <a:p>
            <a:pPr marL="457200" indent="-457200" eaLnBrk="1" hangingPunct="1">
              <a:lnSpc>
                <a:spcPts val="2500"/>
              </a:lnSpc>
              <a:spcBef>
                <a:spcPts val="1200"/>
              </a:spcBef>
              <a:buSzPct val="95000"/>
              <a:buFont typeface="Arial" panose="020B0604020202020204" pitchFamily="34" charset="0"/>
              <a:buAutoNum type="alphaLcPeriod"/>
            </a:pPr>
            <a:r>
              <a:rPr lang="de-CH" altLang="de-DE" sz="2400" dirty="0">
                <a:solidFill>
                  <a:schemeClr val="tx1"/>
                </a:solidFill>
              </a:rPr>
              <a:t>Variation der </a:t>
            </a:r>
            <a:r>
              <a:rPr lang="de-CH" altLang="de-DE" sz="2400" dirty="0" smtClean="0">
                <a:solidFill>
                  <a:schemeClr val="tx1"/>
                </a:solidFill>
              </a:rPr>
              <a:t>Unterrichtsformen</a:t>
            </a:r>
          </a:p>
          <a:p>
            <a:pPr marL="457200" indent="-457200" eaLnBrk="1" hangingPunct="1">
              <a:lnSpc>
                <a:spcPts val="2500"/>
              </a:lnSpc>
              <a:spcBef>
                <a:spcPts val="1200"/>
              </a:spcBef>
              <a:buSzPct val="95000"/>
              <a:buFont typeface="Arial" panose="020B0604020202020204" pitchFamily="34" charset="0"/>
              <a:buAutoNum type="alphaLcPeriod"/>
            </a:pPr>
            <a:r>
              <a:rPr lang="de-CH" altLang="de-DE" sz="2400" dirty="0" smtClean="0">
                <a:solidFill>
                  <a:schemeClr val="tx1"/>
                </a:solidFill>
              </a:rPr>
              <a:t>Unterricht in Präsenzlektionen </a:t>
            </a:r>
            <a:r>
              <a:rPr lang="de-CH" altLang="de-DE" sz="2400" dirty="0">
                <a:solidFill>
                  <a:schemeClr val="tx1"/>
                </a:solidFill>
              </a:rPr>
              <a:t>vor Ort </a:t>
            </a:r>
            <a:r>
              <a:rPr lang="de-CH" altLang="de-DE" sz="2400" dirty="0" smtClean="0">
                <a:solidFill>
                  <a:schemeClr val="tx1"/>
                </a:solidFill>
              </a:rPr>
              <a:t>und/oder virtuell</a:t>
            </a:r>
            <a:br>
              <a:rPr lang="de-CH" altLang="de-DE" sz="2400" dirty="0" smtClean="0">
                <a:solidFill>
                  <a:schemeClr val="tx1"/>
                </a:solidFill>
              </a:rPr>
            </a:br>
            <a:r>
              <a:rPr lang="de-CH" altLang="de-DE" sz="2400" dirty="0" smtClean="0">
                <a:solidFill>
                  <a:schemeClr val="tx1"/>
                </a:solidFill>
              </a:rPr>
              <a:t>(ca. 480 Lektionen/60 ECTS)</a:t>
            </a:r>
          </a:p>
          <a:p>
            <a:pPr marL="457200" indent="-457200" eaLnBrk="1" hangingPunct="1">
              <a:lnSpc>
                <a:spcPts val="2500"/>
              </a:lnSpc>
              <a:spcBef>
                <a:spcPts val="1200"/>
              </a:spcBef>
              <a:buSzPct val="95000"/>
              <a:buFont typeface="Arial" panose="020B0604020202020204" pitchFamily="34" charset="0"/>
              <a:buAutoNum type="alphaLcPeriod"/>
            </a:pPr>
            <a:r>
              <a:rPr lang="de-CH" altLang="de-DE" sz="2400" dirty="0" smtClean="0">
                <a:solidFill>
                  <a:schemeClr val="tx1"/>
                </a:solidFill>
              </a:rPr>
              <a:t>Vielzahl </a:t>
            </a:r>
            <a:r>
              <a:rPr lang="de-CH" altLang="de-DE" sz="2400" dirty="0">
                <a:solidFill>
                  <a:schemeClr val="tx1"/>
                </a:solidFill>
              </a:rPr>
              <a:t>externer Dozierender: </a:t>
            </a:r>
            <a:r>
              <a:rPr lang="de-CH" altLang="de-DE" sz="2400" dirty="0" smtClean="0">
                <a:solidFill>
                  <a:schemeClr val="tx1"/>
                </a:solidFill>
              </a:rPr>
              <a:t/>
            </a:r>
            <a:br>
              <a:rPr lang="de-CH" altLang="de-DE" sz="2400" dirty="0" smtClean="0">
                <a:solidFill>
                  <a:schemeClr val="tx1"/>
                </a:solidFill>
              </a:rPr>
            </a:br>
            <a:r>
              <a:rPr lang="de-CH" altLang="de-DE" sz="2400" dirty="0" smtClean="0">
                <a:solidFill>
                  <a:schemeClr val="tx1"/>
                </a:solidFill>
              </a:rPr>
              <a:t>Pluralismus </a:t>
            </a:r>
            <a:r>
              <a:rPr lang="de-CH" altLang="de-DE" sz="2400" dirty="0">
                <a:solidFill>
                  <a:schemeClr val="tx1"/>
                </a:solidFill>
              </a:rPr>
              <a:t>der Sichten vs. </a:t>
            </a:r>
            <a:r>
              <a:rPr lang="de-CH" altLang="de-DE" sz="2400" dirty="0" smtClean="0">
                <a:solidFill>
                  <a:schemeClr val="tx1"/>
                </a:solidFill>
              </a:rPr>
              <a:t>Kohärenz</a:t>
            </a:r>
          </a:p>
          <a:p>
            <a:pPr marL="457200" indent="-457200" eaLnBrk="1" hangingPunct="1">
              <a:lnSpc>
                <a:spcPts val="2500"/>
              </a:lnSpc>
              <a:spcBef>
                <a:spcPts val="1200"/>
              </a:spcBef>
              <a:buSzPct val="95000"/>
              <a:buFont typeface="Arial" panose="020B0604020202020204" pitchFamily="34" charset="0"/>
              <a:buAutoNum type="alphaLcPeriod"/>
            </a:pPr>
            <a:r>
              <a:rPr lang="de-CH" altLang="de-DE" sz="2400" dirty="0" smtClean="0">
                <a:solidFill>
                  <a:schemeClr val="tx1"/>
                </a:solidFill>
              </a:rPr>
              <a:t>Zweisprachiger Unterricht (deutsch/französisch) </a:t>
            </a:r>
            <a:br>
              <a:rPr lang="de-CH" altLang="de-DE" sz="2400" dirty="0" smtClean="0">
                <a:solidFill>
                  <a:schemeClr val="tx1"/>
                </a:solidFill>
              </a:rPr>
            </a:br>
            <a:r>
              <a:rPr lang="de-CH" altLang="de-DE" sz="2400" dirty="0" smtClean="0">
                <a:solidFill>
                  <a:schemeClr val="tx1"/>
                </a:solidFill>
              </a:rPr>
              <a:t>zusätzlich englisch</a:t>
            </a:r>
          </a:p>
          <a:p>
            <a:pPr marL="457200" indent="-457200" eaLnBrk="1" hangingPunct="1">
              <a:lnSpc>
                <a:spcPts val="2500"/>
              </a:lnSpc>
              <a:spcBef>
                <a:spcPts val="1200"/>
              </a:spcBef>
              <a:buSzPct val="95000"/>
              <a:buFont typeface="Arial" panose="020B0604020202020204" pitchFamily="34" charset="0"/>
              <a:buAutoNum type="alphaLcPeriod"/>
            </a:pPr>
            <a:r>
              <a:rPr lang="de-CH" altLang="de-DE" sz="2400" dirty="0" smtClean="0">
                <a:solidFill>
                  <a:schemeClr val="tx1"/>
                </a:solidFill>
              </a:rPr>
              <a:t>Modulleitung: zweisprachig </a:t>
            </a:r>
            <a:br>
              <a:rPr lang="de-CH" altLang="de-DE" sz="2400" dirty="0" smtClean="0">
                <a:solidFill>
                  <a:schemeClr val="tx1"/>
                </a:solidFill>
              </a:rPr>
            </a:br>
            <a:r>
              <a:rPr lang="de-CH" altLang="de-DE" sz="2400" dirty="0" smtClean="0">
                <a:solidFill>
                  <a:schemeClr val="tx1"/>
                </a:solidFill>
              </a:rPr>
              <a:t>Mitglied Studienleitung und externe Ko-Modulleitung</a:t>
            </a:r>
            <a:endParaRPr lang="de-DE" altLang="de-DE" sz="2000" dirty="0">
              <a:solidFill>
                <a:schemeClr val="tx1"/>
              </a:solidFill>
            </a:endParaRPr>
          </a:p>
        </p:txBody>
      </p:sp>
      <p:sp>
        <p:nvSpPr>
          <p:cNvPr id="3072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26EA4C33-4937-4181-A3E5-C45DE1B2D6A1}" type="slidenum">
              <a:rPr lang="en-GB" altLang="fr-FR" sz="1200">
                <a:latin typeface="Helvetica" panose="020B0504020202030204" pitchFamily="34" charset="0"/>
              </a:rPr>
              <a:pPr/>
              <a:t>12</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334291" y="625475"/>
            <a:ext cx="7632700" cy="612093"/>
          </a:xfrm>
        </p:spPr>
        <p:txBody>
          <a:bodyPr/>
          <a:lstStyle/>
          <a:p>
            <a:pPr eaLnBrk="1" hangingPunct="1"/>
            <a:r>
              <a:rPr lang="de-CH" altLang="de-DE" sz="2800" dirty="0" smtClean="0"/>
              <a:t>2. Grundsätze und Organisation (V</a:t>
            </a:r>
            <a:r>
              <a:rPr lang="de-CH" altLang="de-DE" sz="2800" dirty="0" smtClean="0"/>
              <a:t>)</a:t>
            </a:r>
            <a:br>
              <a:rPr lang="de-CH" altLang="de-DE" sz="2800" dirty="0" smtClean="0"/>
            </a:br>
            <a:r>
              <a:rPr lang="de-CH" altLang="de-DE" sz="2800" dirty="0"/>
              <a:t> </a:t>
            </a:r>
            <a:r>
              <a:rPr lang="de-CH" altLang="de-DE" sz="2800" dirty="0" smtClean="0"/>
              <a:t>   </a:t>
            </a:r>
            <a:r>
              <a:rPr lang="de-CH" altLang="de-DE" sz="2400" dirty="0" smtClean="0"/>
              <a:t>Organigramm</a:t>
            </a:r>
            <a:endParaRPr lang="de-CH" altLang="de-DE" sz="2400" dirty="0"/>
          </a:p>
        </p:txBody>
      </p:sp>
      <p:sp>
        <p:nvSpPr>
          <p:cNvPr id="31747"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9AF9FFA6-6937-43E6-84C0-CF2433366620}" type="slidenum">
              <a:rPr lang="en-GB" altLang="fr-FR" sz="1200">
                <a:latin typeface="Helvetica" panose="020B0504020202030204" pitchFamily="34" charset="0"/>
              </a:rPr>
              <a:pPr/>
              <a:t>13</a:t>
            </a:fld>
            <a:endParaRPr lang="en-GB" altLang="fr-FR" sz="1200">
              <a:latin typeface="Helvetica" panose="020B0504020202030204" pitchFamily="34" charset="0"/>
            </a:endParaRPr>
          </a:p>
        </p:txBody>
      </p:sp>
      <p:sp>
        <p:nvSpPr>
          <p:cNvPr id="31748" name="Rectangle 5"/>
          <p:cNvSpPr>
            <a:spLocks noChangeArrowheads="1"/>
          </p:cNvSpPr>
          <p:nvPr/>
        </p:nvSpPr>
        <p:spPr bwMode="auto">
          <a:xfrm>
            <a:off x="2519363" y="3284984"/>
            <a:ext cx="3933825" cy="1296144"/>
          </a:xfrm>
          <a:prstGeom prst="rect">
            <a:avLst/>
          </a:prstGeom>
          <a:solidFill>
            <a:srgbClr val="00B8FF"/>
          </a:solidFill>
          <a:ln w="9525">
            <a:solidFill>
              <a:schemeClr val="tx1"/>
            </a:solidFill>
            <a:miter lim="800000"/>
            <a:headEnd/>
            <a:tailEnd/>
          </a:ln>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buClr>
                <a:srgbClr val="000000"/>
              </a:buClr>
              <a:buSzPct val="100000"/>
              <a:buFont typeface="Arial" panose="020B0604020202020204" pitchFamily="34" charset="0"/>
              <a:buNone/>
            </a:pPr>
            <a:r>
              <a:rPr lang="de-CH" altLang="de-DE" b="1" dirty="0">
                <a:latin typeface="Arial Narrow" panose="020B0606020202030204" pitchFamily="34" charset="0"/>
              </a:rPr>
              <a:t>Programmleitung (PL)</a:t>
            </a:r>
          </a:p>
          <a:p>
            <a:pPr algn="ctr">
              <a:lnSpc>
                <a:spcPct val="93000"/>
              </a:lnSpc>
              <a:buClr>
                <a:srgbClr val="000000"/>
              </a:buClr>
              <a:buSzPct val="100000"/>
              <a:buFont typeface="Arial" panose="020B0604020202020204" pitchFamily="34" charset="0"/>
              <a:buNone/>
            </a:pPr>
            <a:r>
              <a:rPr lang="de-CH" altLang="de-DE" sz="1600" b="1" dirty="0" err="1">
                <a:latin typeface="Arial Narrow" panose="020B0606020202030204" pitchFamily="34" charset="0"/>
              </a:rPr>
              <a:t>Ch</a:t>
            </a:r>
            <a:r>
              <a:rPr lang="de-CH" altLang="de-DE" sz="1600" b="1" dirty="0">
                <a:latin typeface="Arial Narrow" panose="020B0606020202030204" pitchFamily="34" charset="0"/>
              </a:rPr>
              <a:t>. Rohr</a:t>
            </a:r>
            <a:r>
              <a:rPr lang="de-CH" altLang="de-DE" sz="1600" dirty="0">
                <a:latin typeface="Arial Narrow" panose="020B0606020202030204" pitchFamily="34" charset="0"/>
              </a:rPr>
              <a:t>, </a:t>
            </a:r>
            <a:r>
              <a:rPr lang="de-CH" altLang="de-DE" sz="1600" dirty="0" err="1">
                <a:latin typeface="Arial Narrow" panose="020B0606020202030204" pitchFamily="34" charset="0"/>
              </a:rPr>
              <a:t>Ch</a:t>
            </a:r>
            <a:r>
              <a:rPr lang="de-CH" altLang="de-DE" sz="1600" dirty="0">
                <a:latin typeface="Arial Narrow" panose="020B0606020202030204" pitchFamily="34" charset="0"/>
              </a:rPr>
              <a:t>. Cuonz, </a:t>
            </a:r>
            <a:br>
              <a:rPr lang="de-CH" altLang="de-DE" sz="1600" dirty="0">
                <a:latin typeface="Arial Narrow" panose="020B0606020202030204" pitchFamily="34" charset="0"/>
              </a:rPr>
            </a:br>
            <a:r>
              <a:rPr lang="de-CH" altLang="de-DE" sz="1600" dirty="0">
                <a:latin typeface="Arial Narrow" panose="020B0606020202030204" pitchFamily="34" charset="0"/>
              </a:rPr>
              <a:t>A. </a:t>
            </a:r>
            <a:r>
              <a:rPr lang="de-CH" altLang="de-DE" sz="1600" dirty="0" smtClean="0">
                <a:latin typeface="Arial Narrow" panose="020B0606020202030204" pitchFamily="34" charset="0"/>
              </a:rPr>
              <a:t>Dubois (VSA), </a:t>
            </a:r>
            <a:r>
              <a:rPr lang="de-CH" altLang="de-DE" sz="1600" dirty="0">
                <a:latin typeface="Arial Narrow" panose="020B0606020202030204" pitchFamily="34" charset="0"/>
              </a:rPr>
              <a:t>S. Guzzi-Heeb, T. Hodel,</a:t>
            </a:r>
            <a:br>
              <a:rPr lang="de-CH" altLang="de-DE" sz="1600" dirty="0">
                <a:latin typeface="Arial Narrow" panose="020B0606020202030204" pitchFamily="34" charset="0"/>
              </a:rPr>
            </a:br>
            <a:r>
              <a:rPr lang="de-CH" altLang="de-DE" sz="1600" dirty="0">
                <a:latin typeface="Arial Narrow" panose="020B0606020202030204" pitchFamily="34" charset="0"/>
              </a:rPr>
              <a:t>G. Knoch-Mund, S. </a:t>
            </a:r>
            <a:r>
              <a:rPr lang="de-CH" altLang="de-DE" sz="1600" dirty="0" err="1" smtClean="0">
                <a:latin typeface="Arial Narrow" panose="020B0606020202030204" pitchFamily="34" charset="0"/>
              </a:rPr>
              <a:t>Kwasnitza</a:t>
            </a:r>
            <a:r>
              <a:rPr lang="de-CH" altLang="de-DE" sz="1600" dirty="0" smtClean="0">
                <a:latin typeface="Arial Narrow" panose="020B0606020202030204" pitchFamily="34" charset="0"/>
              </a:rPr>
              <a:t> (BAR), NN (UB Bern), </a:t>
            </a:r>
            <a:r>
              <a:rPr lang="de-CH" altLang="de-DE" sz="1600" dirty="0">
                <a:latin typeface="Arial Narrow" panose="020B0606020202030204" pitchFamily="34" charset="0"/>
              </a:rPr>
              <a:t/>
            </a:r>
            <a:br>
              <a:rPr lang="de-CH" altLang="de-DE" sz="1600" dirty="0">
                <a:latin typeface="Arial Narrow" panose="020B0606020202030204" pitchFamily="34" charset="0"/>
              </a:rPr>
            </a:br>
            <a:r>
              <a:rPr lang="de-CH" altLang="de-DE" sz="1600" dirty="0" err="1">
                <a:latin typeface="Arial Narrow" panose="020B0606020202030204" pitchFamily="34" charset="0"/>
              </a:rPr>
              <a:t>Th</a:t>
            </a:r>
            <a:r>
              <a:rPr lang="de-CH" altLang="de-DE" sz="1600" dirty="0">
                <a:latin typeface="Arial Narrow" panose="020B0606020202030204" pitchFamily="34" charset="0"/>
              </a:rPr>
              <a:t>. Myrach, A. </a:t>
            </a:r>
            <a:r>
              <a:rPr lang="de-CH" altLang="de-DE" sz="1600" dirty="0" err="1" smtClean="0">
                <a:latin typeface="Arial Narrow" panose="020B0606020202030204" pitchFamily="34" charset="0"/>
              </a:rPr>
              <a:t>Vallotton-Preisig</a:t>
            </a:r>
            <a:r>
              <a:rPr lang="de-CH" altLang="de-DE" sz="1600" dirty="0" smtClean="0">
                <a:latin typeface="Arial Narrow" panose="020B0606020202030204" pitchFamily="34" charset="0"/>
              </a:rPr>
              <a:t> (BIS)</a:t>
            </a:r>
            <a:endParaRPr lang="de-CH" altLang="de-DE" sz="1600" dirty="0">
              <a:latin typeface="Arial Narrow" panose="020B0606020202030204" pitchFamily="34" charset="0"/>
            </a:endParaRPr>
          </a:p>
        </p:txBody>
      </p:sp>
      <p:sp>
        <p:nvSpPr>
          <p:cNvPr id="31749" name="Rectangle 6"/>
          <p:cNvSpPr>
            <a:spLocks noChangeArrowheads="1"/>
          </p:cNvSpPr>
          <p:nvPr/>
        </p:nvSpPr>
        <p:spPr bwMode="auto">
          <a:xfrm>
            <a:off x="2519363" y="4725143"/>
            <a:ext cx="3933825" cy="648073"/>
          </a:xfrm>
          <a:prstGeom prst="rect">
            <a:avLst/>
          </a:prstGeom>
          <a:solidFill>
            <a:srgbClr val="00B8FF"/>
          </a:solidFill>
          <a:ln w="9525">
            <a:solidFill>
              <a:schemeClr val="tx1"/>
            </a:solidFill>
            <a:miter lim="800000"/>
            <a:headEnd/>
            <a:tailEnd/>
          </a:ln>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buClr>
                <a:srgbClr val="000000"/>
              </a:buClr>
              <a:buSzPct val="100000"/>
              <a:buFont typeface="Arial" panose="020B0604020202020204" pitchFamily="34" charset="0"/>
              <a:buNone/>
            </a:pPr>
            <a:r>
              <a:rPr lang="de-CH" altLang="de-DE" b="1" dirty="0">
                <a:latin typeface="Arial Narrow" panose="020B0606020202030204" pitchFamily="34" charset="0"/>
              </a:rPr>
              <a:t>Studienleitung (SL)</a:t>
            </a:r>
          </a:p>
          <a:p>
            <a:pPr algn="ctr">
              <a:lnSpc>
                <a:spcPct val="93000"/>
              </a:lnSpc>
              <a:buClr>
                <a:srgbClr val="000000"/>
              </a:buClr>
              <a:buSzPct val="100000"/>
              <a:buFont typeface="Arial" panose="020B0604020202020204" pitchFamily="34" charset="0"/>
              <a:buNone/>
            </a:pPr>
            <a:r>
              <a:rPr lang="de-CH" altLang="de-DE" sz="1600" dirty="0">
                <a:latin typeface="Arial Narrow" panose="020B0606020202030204" pitchFamily="34" charset="0"/>
              </a:rPr>
              <a:t>N. Brunner-Patthey, G. Knoch-Mund, G. Büchler</a:t>
            </a:r>
          </a:p>
        </p:txBody>
      </p:sp>
      <p:sp>
        <p:nvSpPr>
          <p:cNvPr id="33797" name="Rectangle 7"/>
          <p:cNvSpPr>
            <a:spLocks noChangeArrowheads="1"/>
          </p:cNvSpPr>
          <p:nvPr/>
        </p:nvSpPr>
        <p:spPr bwMode="auto">
          <a:xfrm>
            <a:off x="395288" y="3368675"/>
            <a:ext cx="1512887" cy="2868637"/>
          </a:xfrm>
          <a:prstGeom prst="rect">
            <a:avLst/>
          </a:prstGeom>
          <a:solidFill>
            <a:srgbClr val="00B8FF"/>
          </a:solidFill>
          <a:ln w="9525">
            <a:solidFill>
              <a:schemeClr val="tx1"/>
            </a:solidFill>
            <a:miter lim="800000"/>
            <a:headEnd/>
            <a:tailEnd/>
          </a:ln>
        </p:spPr>
        <p:txBody>
          <a:bodyPr wrap="none" anchor="ctr"/>
          <a:lstStyle/>
          <a:p>
            <a:pPr marL="342900" indent="-342900">
              <a:lnSpc>
                <a:spcPct val="93000"/>
              </a:lnSpc>
              <a:buClr>
                <a:srgbClr val="000000"/>
              </a:buClr>
              <a:buSzPct val="100000"/>
              <a:buFont typeface="Arial" charset="0"/>
              <a:buNone/>
              <a:defRPr/>
            </a:pPr>
            <a:r>
              <a:rPr lang="de-CH" b="1" dirty="0">
                <a:latin typeface="Arial Narrow" panose="020B0606020202030204" pitchFamily="34" charset="0"/>
              </a:rPr>
              <a:t>Beirat</a:t>
            </a:r>
          </a:p>
          <a:p>
            <a:pPr marL="342900" indent="-342900">
              <a:lnSpc>
                <a:spcPct val="93000"/>
              </a:lnSpc>
              <a:buClr>
                <a:srgbClr val="000000"/>
              </a:buClr>
              <a:buSzPct val="100000"/>
              <a:buFont typeface="Arial" charset="0"/>
              <a:buNone/>
              <a:defRPr/>
            </a:pPr>
            <a:r>
              <a:rPr lang="de-CH" sz="1600" b="1" dirty="0">
                <a:latin typeface="Arial Narrow" panose="020B0606020202030204" pitchFamily="34" charset="0"/>
              </a:rPr>
              <a:t>B. Andenmatten</a:t>
            </a:r>
            <a:endParaRPr lang="de-CH" sz="1600" dirty="0">
              <a:latin typeface="Arial Narrow" panose="020B0606020202030204" pitchFamily="34" charset="0"/>
            </a:endParaRPr>
          </a:p>
          <a:p>
            <a:pPr marL="342900" indent="-342900">
              <a:lnSpc>
                <a:spcPct val="93000"/>
              </a:lnSpc>
              <a:buClr>
                <a:srgbClr val="000000"/>
              </a:buClr>
              <a:buSzPct val="100000"/>
              <a:defRPr/>
            </a:pPr>
            <a:r>
              <a:rPr lang="de-CH" sz="1600" dirty="0">
                <a:latin typeface="Arial Narrow" panose="020B0606020202030204" pitchFamily="34" charset="0"/>
              </a:rPr>
              <a:t>I. Amstutz</a:t>
            </a:r>
          </a:p>
          <a:p>
            <a:pPr marL="342900" indent="-342900">
              <a:lnSpc>
                <a:spcPct val="93000"/>
              </a:lnSpc>
              <a:buClr>
                <a:srgbClr val="000000"/>
              </a:buClr>
              <a:buSzPct val="100000"/>
              <a:buFont typeface="Arial" charset="0"/>
              <a:buNone/>
              <a:defRPr/>
            </a:pPr>
            <a:r>
              <a:rPr lang="de-CH" sz="1600" dirty="0">
                <a:latin typeface="Arial Narrow" panose="020B0606020202030204" pitchFamily="34" charset="0"/>
              </a:rPr>
              <a:t>G. </a:t>
            </a:r>
            <a:r>
              <a:rPr lang="de-CH" sz="1600" dirty="0" err="1">
                <a:latin typeface="Arial Narrow" panose="020B0606020202030204" pitchFamily="34" charset="0"/>
              </a:rPr>
              <a:t>Bagnoud</a:t>
            </a:r>
            <a:endParaRPr lang="de-CH" sz="1600" dirty="0">
              <a:latin typeface="Arial Narrow" panose="020B0606020202030204" pitchFamily="34" charset="0"/>
            </a:endParaRPr>
          </a:p>
          <a:p>
            <a:pPr>
              <a:lnSpc>
                <a:spcPct val="93000"/>
              </a:lnSpc>
              <a:buClr>
                <a:srgbClr val="000000"/>
              </a:buClr>
              <a:buSzPct val="100000"/>
              <a:defRPr/>
            </a:pPr>
            <a:r>
              <a:rPr lang="de-CH" sz="1600" dirty="0">
                <a:latin typeface="Arial Narrow" panose="020B0606020202030204" pitchFamily="34" charset="0"/>
              </a:rPr>
              <a:t>A. Bissegger</a:t>
            </a:r>
          </a:p>
          <a:p>
            <a:pPr>
              <a:lnSpc>
                <a:spcPct val="93000"/>
              </a:lnSpc>
              <a:buClr>
                <a:srgbClr val="000000"/>
              </a:buClr>
              <a:buSzPct val="100000"/>
              <a:defRPr/>
            </a:pPr>
            <a:r>
              <a:rPr lang="de-CH" sz="1600" dirty="0">
                <a:latin typeface="Arial Narrow" panose="020B0606020202030204" pitchFamily="34" charset="0"/>
              </a:rPr>
              <a:t>S. </a:t>
            </a:r>
            <a:r>
              <a:rPr lang="de-CH" sz="1600" dirty="0" err="1">
                <a:latin typeface="Arial Narrow" panose="020B0606020202030204" pitchFamily="34" charset="0"/>
              </a:rPr>
              <a:t>Decurtins</a:t>
            </a:r>
            <a:endParaRPr lang="de-CH" sz="1600" dirty="0">
              <a:latin typeface="Arial Narrow" panose="020B0606020202030204" pitchFamily="34" charset="0"/>
            </a:endParaRPr>
          </a:p>
          <a:p>
            <a:pPr>
              <a:lnSpc>
                <a:spcPct val="93000"/>
              </a:lnSpc>
              <a:buClr>
                <a:srgbClr val="000000"/>
              </a:buClr>
              <a:buSzPct val="100000"/>
              <a:defRPr/>
            </a:pPr>
            <a:r>
              <a:rPr lang="de-CH" sz="1600" dirty="0">
                <a:latin typeface="Arial Narrow" panose="020B0606020202030204" pitchFamily="34" charset="0"/>
              </a:rPr>
              <a:t>W. Lochbühler</a:t>
            </a:r>
          </a:p>
          <a:p>
            <a:pPr>
              <a:lnSpc>
                <a:spcPct val="93000"/>
              </a:lnSpc>
              <a:buClr>
                <a:srgbClr val="000000"/>
              </a:buClr>
              <a:buSzPct val="100000"/>
              <a:defRPr/>
            </a:pPr>
            <a:r>
              <a:rPr lang="de-CH" sz="1600" dirty="0">
                <a:latin typeface="Arial Narrow" panose="020B0606020202030204" pitchFamily="34" charset="0"/>
              </a:rPr>
              <a:t>F. </a:t>
            </a:r>
            <a:r>
              <a:rPr lang="de-CH" sz="1600" dirty="0" err="1">
                <a:latin typeface="Arial Narrow" panose="020B0606020202030204" pitchFamily="34" charset="0"/>
              </a:rPr>
              <a:t>Sardet</a:t>
            </a:r>
            <a:endParaRPr lang="de-CH" sz="1600" dirty="0">
              <a:latin typeface="Arial Narrow" panose="020B0606020202030204" pitchFamily="34" charset="0"/>
            </a:endParaRPr>
          </a:p>
          <a:p>
            <a:pPr marL="342900" indent="-342900">
              <a:lnSpc>
                <a:spcPct val="93000"/>
              </a:lnSpc>
              <a:buClr>
                <a:srgbClr val="000000"/>
              </a:buClr>
              <a:buSzPct val="100000"/>
              <a:buFont typeface="Arial" charset="0"/>
              <a:buNone/>
              <a:defRPr/>
            </a:pPr>
            <a:r>
              <a:rPr lang="de-CH" sz="1600" dirty="0">
                <a:latin typeface="Arial Narrow" panose="020B0606020202030204" pitchFamily="34" charset="0"/>
              </a:rPr>
              <a:t>sowie die</a:t>
            </a:r>
          </a:p>
          <a:p>
            <a:pPr marL="342900" indent="-342900">
              <a:lnSpc>
                <a:spcPct val="93000"/>
              </a:lnSpc>
              <a:buClr>
                <a:srgbClr val="000000"/>
              </a:buClr>
              <a:buSzPct val="100000"/>
              <a:buFont typeface="Arial" charset="0"/>
              <a:buNone/>
              <a:defRPr/>
            </a:pPr>
            <a:r>
              <a:rPr lang="de-CH" sz="1600" dirty="0">
                <a:latin typeface="Arial Narrow" panose="020B0606020202030204" pitchFamily="34" charset="0"/>
              </a:rPr>
              <a:t>Studienleitung</a:t>
            </a:r>
          </a:p>
        </p:txBody>
      </p:sp>
      <p:sp>
        <p:nvSpPr>
          <p:cNvPr id="31751" name="Text Box 9"/>
          <p:cNvSpPr txBox="1">
            <a:spLocks noChangeArrowheads="1"/>
          </p:cNvSpPr>
          <p:nvPr/>
        </p:nvSpPr>
        <p:spPr bwMode="auto">
          <a:xfrm>
            <a:off x="2544763" y="2147888"/>
            <a:ext cx="3908425" cy="32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spcBef>
                <a:spcPct val="50000"/>
              </a:spcBef>
              <a:buClr>
                <a:srgbClr val="000000"/>
              </a:buClr>
              <a:buSzPct val="100000"/>
              <a:buFont typeface="Arial" panose="020B0604020202020204" pitchFamily="34" charset="0"/>
              <a:buNone/>
            </a:pPr>
            <a:r>
              <a:rPr lang="de-CH" altLang="de-DE" sz="1600" b="1">
                <a:latin typeface="Arial Narrow" panose="020B0606020202030204" pitchFamily="34" charset="0"/>
              </a:rPr>
              <a:t>Phil.-hist. Fakultät / Faculté des lettres</a:t>
            </a:r>
          </a:p>
        </p:txBody>
      </p:sp>
      <p:sp>
        <p:nvSpPr>
          <p:cNvPr id="31752" name="Text Box 10"/>
          <p:cNvSpPr txBox="1">
            <a:spLocks noChangeArrowheads="1"/>
          </p:cNvSpPr>
          <p:nvPr/>
        </p:nvSpPr>
        <p:spPr bwMode="auto">
          <a:xfrm>
            <a:off x="6902450" y="1584325"/>
            <a:ext cx="2081213" cy="55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spcBef>
                <a:spcPct val="50000"/>
              </a:spcBef>
              <a:buClr>
                <a:srgbClr val="000000"/>
              </a:buClr>
              <a:buSzPct val="100000"/>
              <a:buFont typeface="Arial" panose="020B0604020202020204" pitchFamily="34" charset="0"/>
              <a:buNone/>
            </a:pPr>
            <a:r>
              <a:rPr lang="de-CH" altLang="de-DE" sz="1600">
                <a:latin typeface="Arial Narrow" panose="020B0606020202030204" pitchFamily="34" charset="0"/>
              </a:rPr>
              <a:t>Weiterbildungs-kommission UniBE</a:t>
            </a:r>
          </a:p>
        </p:txBody>
      </p:sp>
      <p:sp>
        <p:nvSpPr>
          <p:cNvPr id="31753" name="Text Box 11"/>
          <p:cNvSpPr txBox="1">
            <a:spLocks noChangeArrowheads="1"/>
          </p:cNvSpPr>
          <p:nvPr/>
        </p:nvSpPr>
        <p:spPr bwMode="auto">
          <a:xfrm>
            <a:off x="6902450" y="3368675"/>
            <a:ext cx="2081213" cy="1589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spcBef>
                <a:spcPct val="50000"/>
              </a:spcBef>
              <a:buClr>
                <a:srgbClr val="000000"/>
              </a:buClr>
              <a:buSzPct val="100000"/>
              <a:buFont typeface="Arial" panose="020B0604020202020204" pitchFamily="34" charset="0"/>
              <a:buNone/>
            </a:pPr>
            <a:r>
              <a:rPr lang="de-CH" altLang="de-DE" sz="1600">
                <a:latin typeface="Arial Narrow" panose="020B0606020202030204" pitchFamily="34" charset="0"/>
              </a:rPr>
              <a:t>Zentrum für universitäre Weiterbildung (ZUW) UniBE</a:t>
            </a:r>
          </a:p>
          <a:p>
            <a:pPr algn="ctr">
              <a:lnSpc>
                <a:spcPct val="93000"/>
              </a:lnSpc>
              <a:spcBef>
                <a:spcPct val="50000"/>
              </a:spcBef>
              <a:buClr>
                <a:srgbClr val="000000"/>
              </a:buClr>
              <a:buSzPct val="100000"/>
              <a:buFont typeface="Arial" panose="020B0604020202020204" pitchFamily="34" charset="0"/>
              <a:buNone/>
            </a:pPr>
            <a:r>
              <a:rPr lang="de-CH" altLang="de-DE" sz="1600">
                <a:latin typeface="Arial Narrow" panose="020B0606020202030204" pitchFamily="34" charset="0"/>
              </a:rPr>
              <a:t>Fondation pour la Formation continue UNIL/EPFL</a:t>
            </a:r>
          </a:p>
        </p:txBody>
      </p:sp>
      <p:sp>
        <p:nvSpPr>
          <p:cNvPr id="31754" name="Line 12"/>
          <p:cNvSpPr>
            <a:spLocks noChangeShapeType="1"/>
          </p:cNvSpPr>
          <p:nvPr/>
        </p:nvSpPr>
        <p:spPr bwMode="auto">
          <a:xfrm>
            <a:off x="4498975" y="24685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55" name="Line 13"/>
          <p:cNvSpPr>
            <a:spLocks noChangeShapeType="1"/>
          </p:cNvSpPr>
          <p:nvPr/>
        </p:nvSpPr>
        <p:spPr bwMode="auto">
          <a:xfrm flipH="1">
            <a:off x="4464050" y="5275263"/>
            <a:ext cx="0" cy="16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56" name="Line 14"/>
          <p:cNvSpPr>
            <a:spLocks noChangeShapeType="1"/>
          </p:cNvSpPr>
          <p:nvPr/>
        </p:nvSpPr>
        <p:spPr bwMode="auto">
          <a:xfrm>
            <a:off x="6453188" y="3644900"/>
            <a:ext cx="449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57" name="Line 15"/>
          <p:cNvSpPr>
            <a:spLocks noChangeShapeType="1"/>
          </p:cNvSpPr>
          <p:nvPr/>
        </p:nvSpPr>
        <p:spPr bwMode="auto">
          <a:xfrm flipH="1">
            <a:off x="1908175" y="3644900"/>
            <a:ext cx="611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58" name="Text Box 16"/>
          <p:cNvSpPr txBox="1">
            <a:spLocks noChangeArrowheads="1"/>
          </p:cNvSpPr>
          <p:nvPr/>
        </p:nvSpPr>
        <p:spPr bwMode="auto">
          <a:xfrm>
            <a:off x="6372201" y="5653088"/>
            <a:ext cx="2798788" cy="7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nSpc>
                <a:spcPct val="93000"/>
              </a:lnSpc>
              <a:spcBef>
                <a:spcPct val="50000"/>
              </a:spcBef>
              <a:buClr>
                <a:srgbClr val="000000"/>
              </a:buClr>
              <a:buSzPct val="100000"/>
              <a:buFont typeface="Arial" panose="020B0604020202020204" pitchFamily="34" charset="0"/>
              <a:buNone/>
            </a:pPr>
            <a:r>
              <a:rPr lang="de-CH" altLang="de-DE" sz="1600" dirty="0">
                <a:latin typeface="Arial Narrow" panose="020B0606020202030204" pitchFamily="34" charset="0"/>
              </a:rPr>
              <a:t>Details siehe u.a. im  Studienreglement auf www.archivwissenschaft.unibe.ch</a:t>
            </a:r>
          </a:p>
        </p:txBody>
      </p:sp>
      <p:sp>
        <p:nvSpPr>
          <p:cNvPr id="31759" name="Rectangle 17"/>
          <p:cNvSpPr>
            <a:spLocks noChangeArrowheads="1"/>
          </p:cNvSpPr>
          <p:nvPr/>
        </p:nvSpPr>
        <p:spPr bwMode="auto">
          <a:xfrm>
            <a:off x="2717800" y="5445125"/>
            <a:ext cx="3527425" cy="449263"/>
          </a:xfrm>
          <a:prstGeom prst="rect">
            <a:avLst/>
          </a:prstGeom>
          <a:solidFill>
            <a:srgbClr val="00B8FF"/>
          </a:solidFill>
          <a:ln w="9525">
            <a:solidFill>
              <a:schemeClr val="tx1"/>
            </a:solidFill>
            <a:miter lim="800000"/>
            <a:headEnd/>
            <a:tailEnd/>
          </a:ln>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buClr>
                <a:srgbClr val="000000"/>
              </a:buClr>
              <a:buSzPct val="100000"/>
              <a:buFont typeface="Arial" panose="020B0604020202020204" pitchFamily="34" charset="0"/>
              <a:buNone/>
            </a:pPr>
            <a:r>
              <a:rPr lang="de-CH" altLang="de-DE" b="1" smtClean="0">
                <a:latin typeface="Arial Narrow" panose="020B0606020202030204" pitchFamily="34" charset="0"/>
              </a:rPr>
              <a:t>Modulleiter*innen </a:t>
            </a:r>
            <a:r>
              <a:rPr lang="de-CH" altLang="de-DE" b="1" dirty="0">
                <a:latin typeface="Arial Narrow" panose="020B0606020202030204" pitchFamily="34" charset="0"/>
              </a:rPr>
              <a:t>(ML)</a:t>
            </a:r>
          </a:p>
        </p:txBody>
      </p:sp>
      <p:sp>
        <p:nvSpPr>
          <p:cNvPr id="31760" name="Rectangle 18"/>
          <p:cNvSpPr>
            <a:spLocks noChangeArrowheads="1"/>
          </p:cNvSpPr>
          <p:nvPr/>
        </p:nvSpPr>
        <p:spPr bwMode="auto">
          <a:xfrm>
            <a:off x="2700338" y="6067425"/>
            <a:ext cx="3527425" cy="312738"/>
          </a:xfrm>
          <a:prstGeom prst="rect">
            <a:avLst/>
          </a:prstGeom>
          <a:solidFill>
            <a:srgbClr val="00B8FF"/>
          </a:solidFill>
          <a:ln w="9525">
            <a:solidFill>
              <a:schemeClr val="tx1"/>
            </a:solidFill>
            <a:miter lim="800000"/>
            <a:headEnd/>
            <a:tailEnd/>
          </a:ln>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buClr>
                <a:srgbClr val="000000"/>
              </a:buClr>
              <a:buSzPct val="100000"/>
              <a:buFont typeface="Arial" panose="020B0604020202020204" pitchFamily="34" charset="0"/>
              <a:buNone/>
            </a:pPr>
            <a:r>
              <a:rPr lang="de-CH" altLang="de-DE" b="1">
                <a:latin typeface="Arial Narrow" panose="020B0606020202030204" pitchFamily="34" charset="0"/>
              </a:rPr>
              <a:t>Dozierende</a:t>
            </a:r>
          </a:p>
        </p:txBody>
      </p:sp>
      <p:sp>
        <p:nvSpPr>
          <p:cNvPr id="31761" name="Line 19"/>
          <p:cNvSpPr>
            <a:spLocks noChangeShapeType="1"/>
          </p:cNvSpPr>
          <p:nvPr/>
        </p:nvSpPr>
        <p:spPr bwMode="auto">
          <a:xfrm>
            <a:off x="4464050" y="5916613"/>
            <a:ext cx="0" cy="150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62" name="Line 20"/>
          <p:cNvSpPr>
            <a:spLocks noChangeShapeType="1"/>
          </p:cNvSpPr>
          <p:nvPr/>
        </p:nvSpPr>
        <p:spPr bwMode="auto">
          <a:xfrm>
            <a:off x="4462463" y="44116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63" name="Text Box 23"/>
          <p:cNvSpPr txBox="1">
            <a:spLocks noChangeArrowheads="1"/>
          </p:cNvSpPr>
          <p:nvPr/>
        </p:nvSpPr>
        <p:spPr bwMode="auto">
          <a:xfrm>
            <a:off x="2544763" y="2627313"/>
            <a:ext cx="3908425" cy="55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spcBef>
                <a:spcPct val="50000"/>
              </a:spcBef>
              <a:buClr>
                <a:srgbClr val="000000"/>
              </a:buClr>
              <a:buSzPct val="100000"/>
              <a:buFont typeface="Arial" panose="020B0604020202020204" pitchFamily="34" charset="0"/>
              <a:buNone/>
            </a:pPr>
            <a:r>
              <a:rPr lang="de-CH" altLang="de-DE" sz="1600" b="1">
                <a:latin typeface="Arial Narrow" panose="020B0606020202030204" pitchFamily="34" charset="0"/>
              </a:rPr>
              <a:t>Historisches Institut UniBE / </a:t>
            </a:r>
            <a:br>
              <a:rPr lang="de-CH" altLang="de-DE" sz="1600" b="1">
                <a:latin typeface="Arial Narrow" panose="020B0606020202030204" pitchFamily="34" charset="0"/>
              </a:rPr>
            </a:br>
            <a:r>
              <a:rPr lang="de-CH" altLang="de-DE" sz="1600" b="1">
                <a:latin typeface="Arial Narrow" panose="020B0606020202030204" pitchFamily="34" charset="0"/>
              </a:rPr>
              <a:t>Section d‘histoire UNIL</a:t>
            </a:r>
          </a:p>
        </p:txBody>
      </p:sp>
      <p:sp>
        <p:nvSpPr>
          <p:cNvPr id="31764" name="Text Box 24"/>
          <p:cNvSpPr txBox="1">
            <a:spLocks noChangeArrowheads="1"/>
          </p:cNvSpPr>
          <p:nvPr/>
        </p:nvSpPr>
        <p:spPr bwMode="auto">
          <a:xfrm>
            <a:off x="2544763" y="1566863"/>
            <a:ext cx="3908425" cy="379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lnSpc>
                <a:spcPct val="93000"/>
              </a:lnSpc>
              <a:spcBef>
                <a:spcPct val="50000"/>
              </a:spcBef>
              <a:buClr>
                <a:srgbClr val="000000"/>
              </a:buClr>
              <a:buSzPct val="100000"/>
              <a:buFont typeface="Arial" panose="020B0604020202020204" pitchFamily="34" charset="0"/>
              <a:buNone/>
            </a:pPr>
            <a:r>
              <a:rPr lang="de-CH" altLang="de-DE" sz="2000" b="1">
                <a:latin typeface="Arial Narrow" panose="020B0606020202030204" pitchFamily="34" charset="0"/>
              </a:rPr>
              <a:t>Rektorat / Senat UniBE / UNIL</a:t>
            </a:r>
          </a:p>
        </p:txBody>
      </p:sp>
      <p:sp>
        <p:nvSpPr>
          <p:cNvPr id="31765" name="Line 26"/>
          <p:cNvSpPr>
            <a:spLocks noChangeShapeType="1"/>
          </p:cNvSpPr>
          <p:nvPr/>
        </p:nvSpPr>
        <p:spPr bwMode="auto">
          <a:xfrm>
            <a:off x="6453188" y="1778000"/>
            <a:ext cx="449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66" name="Line 27"/>
          <p:cNvSpPr>
            <a:spLocks noChangeShapeType="1"/>
          </p:cNvSpPr>
          <p:nvPr/>
        </p:nvSpPr>
        <p:spPr bwMode="auto">
          <a:xfrm flipH="1">
            <a:off x="4481513" y="1946275"/>
            <a:ext cx="17462" cy="193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67" name="Line 28"/>
          <p:cNvSpPr>
            <a:spLocks noChangeShapeType="1"/>
          </p:cNvSpPr>
          <p:nvPr/>
        </p:nvSpPr>
        <p:spPr bwMode="auto">
          <a:xfrm flipH="1">
            <a:off x="4464050" y="3182938"/>
            <a:ext cx="4763" cy="185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2" name="Datumsplatzhalter 1"/>
          <p:cNvSpPr>
            <a:spLocks noGrp="1"/>
          </p:cNvSpPr>
          <p:nvPr>
            <p:ph type="dt" sz="quarter" idx="10"/>
          </p:nvPr>
        </p:nvSpPr>
        <p:spPr/>
        <p:txBody>
          <a:bodyPr/>
          <a:lstStyle/>
          <a:p>
            <a:pPr>
              <a:defRPr/>
            </a:pPr>
            <a:r>
              <a:rPr lang="de-DE" dirty="0"/>
              <a:t>41. Österreichischer Archivtag, </a:t>
            </a:r>
            <a:r>
              <a:rPr lang="de-DE" dirty="0" smtClean="0"/>
              <a:t>21.10.2021</a:t>
            </a:r>
            <a:endParaRPr lang="de-CH" dirty="0"/>
          </a:p>
        </p:txBody>
      </p:sp>
      <p:sp>
        <p:nvSpPr>
          <p:cNvPr id="31769" name="Line 14"/>
          <p:cNvSpPr>
            <a:spLocks noChangeShapeType="1"/>
          </p:cNvSpPr>
          <p:nvPr/>
        </p:nvSpPr>
        <p:spPr bwMode="auto">
          <a:xfrm>
            <a:off x="6453188" y="4797425"/>
            <a:ext cx="449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1770" name="Line 15"/>
          <p:cNvSpPr>
            <a:spLocks noChangeShapeType="1"/>
          </p:cNvSpPr>
          <p:nvPr/>
        </p:nvSpPr>
        <p:spPr bwMode="auto">
          <a:xfrm flipH="1">
            <a:off x="1908175" y="4797425"/>
            <a:ext cx="611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3" name="Fußzeilenplatzhalter 2"/>
          <p:cNvSpPr>
            <a:spLocks noGrp="1"/>
          </p:cNvSpPr>
          <p:nvPr>
            <p:ph type="ftr" sz="quarter" idx="11"/>
          </p:nvPr>
        </p:nvSpPr>
        <p:spPr/>
        <p:txBody>
          <a:bodyPr/>
          <a:lstStyle/>
          <a:p>
            <a:pPr>
              <a:defRPr/>
            </a:pPr>
            <a:endParaRPr lang="de-CH"/>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536" y="836712"/>
            <a:ext cx="6840537" cy="540816"/>
          </a:xfrm>
        </p:spPr>
        <p:txBody>
          <a:bodyPr/>
          <a:lstStyle/>
          <a:p>
            <a:pPr eaLnBrk="1" hangingPunct="1"/>
            <a:r>
              <a:rPr lang="de-CH" altLang="de-DE" sz="2800" dirty="0" smtClean="0"/>
              <a:t>2</a:t>
            </a:r>
            <a:r>
              <a:rPr lang="de-CH" altLang="de-DE" sz="2800" dirty="0"/>
              <a:t>. Grundsätze und Organisation (VI)</a:t>
            </a:r>
            <a:br>
              <a:rPr lang="de-CH" altLang="de-DE" sz="2800" dirty="0"/>
            </a:br>
            <a:r>
              <a:rPr lang="de-CH" altLang="de-DE" sz="2800" dirty="0" smtClean="0"/>
              <a:t/>
            </a:r>
            <a:br>
              <a:rPr lang="de-CH" altLang="de-DE" sz="2800" dirty="0" smtClean="0"/>
            </a:br>
            <a:endParaRPr lang="de-DE" altLang="de-DE" sz="2800" dirty="0"/>
          </a:p>
        </p:txBody>
      </p:sp>
      <p:sp>
        <p:nvSpPr>
          <p:cNvPr id="29699" name="Rectangle 3"/>
          <p:cNvSpPr>
            <a:spLocks noGrp="1" noChangeArrowheads="1"/>
          </p:cNvSpPr>
          <p:nvPr>
            <p:ph idx="1"/>
          </p:nvPr>
        </p:nvSpPr>
        <p:spPr>
          <a:xfrm>
            <a:off x="395536" y="1628800"/>
            <a:ext cx="8205539" cy="4524350"/>
          </a:xfrm>
        </p:spPr>
        <p:txBody>
          <a:bodyPr/>
          <a:lstStyle/>
          <a:p>
            <a:pPr marL="0" indent="0" eaLnBrk="1" hangingPunct="1">
              <a:buNone/>
            </a:pPr>
            <a:r>
              <a:rPr lang="de-CH" altLang="de-DE" sz="2400" b="1" dirty="0" smtClean="0">
                <a:solidFill>
                  <a:schemeClr val="tx1"/>
                </a:solidFill>
              </a:rPr>
              <a:t>Kooperationen</a:t>
            </a:r>
          </a:p>
          <a:p>
            <a:pPr eaLnBrk="1" hangingPunct="1"/>
            <a:r>
              <a:rPr lang="de-CH" altLang="de-DE" sz="2400" b="1" dirty="0" smtClean="0">
                <a:solidFill>
                  <a:srgbClr val="DE005A"/>
                </a:solidFill>
              </a:rPr>
              <a:t>Partnerschaft</a:t>
            </a:r>
            <a:r>
              <a:rPr lang="de-CH" altLang="de-DE" sz="2400" b="1" dirty="0" smtClean="0"/>
              <a:t> </a:t>
            </a:r>
            <a:r>
              <a:rPr lang="de-CH" altLang="de-DE" sz="2400" dirty="0">
                <a:solidFill>
                  <a:schemeClr val="tx1"/>
                </a:solidFill>
              </a:rPr>
              <a:t>mit der </a:t>
            </a:r>
            <a:r>
              <a:rPr lang="de-CH" altLang="de-DE" sz="2400" dirty="0" err="1">
                <a:solidFill>
                  <a:srgbClr val="003399"/>
                </a:solidFill>
              </a:rPr>
              <a:t>Université</a:t>
            </a:r>
            <a:r>
              <a:rPr lang="de-CH" altLang="de-DE" sz="2400" dirty="0">
                <a:solidFill>
                  <a:srgbClr val="003399"/>
                </a:solidFill>
              </a:rPr>
              <a:t> de Lausanne</a:t>
            </a:r>
            <a:r>
              <a:rPr lang="de-CH" altLang="de-DE" sz="2400" dirty="0"/>
              <a:t> </a:t>
            </a:r>
            <a:r>
              <a:rPr lang="de-CH" altLang="de-DE" sz="2400" dirty="0">
                <a:solidFill>
                  <a:schemeClr val="tx1"/>
                </a:solidFill>
              </a:rPr>
              <a:t>(UNIL</a:t>
            </a:r>
            <a:r>
              <a:rPr lang="de-CH" altLang="de-DE" sz="2400" dirty="0" smtClean="0">
                <a:solidFill>
                  <a:schemeClr val="tx1"/>
                </a:solidFill>
              </a:rPr>
              <a:t>)</a:t>
            </a:r>
          </a:p>
          <a:p>
            <a:pPr marL="0" indent="0" eaLnBrk="1" hangingPunct="1">
              <a:buNone/>
            </a:pPr>
            <a:r>
              <a:rPr lang="de-CH" altLang="de-DE" sz="2400" dirty="0" smtClean="0">
                <a:solidFill>
                  <a:schemeClr val="tx1"/>
                </a:solidFill>
              </a:rPr>
              <a:t> </a:t>
            </a:r>
            <a:endParaRPr lang="de-CH" altLang="de-DE" sz="2400" dirty="0">
              <a:solidFill>
                <a:schemeClr val="tx1"/>
              </a:solidFill>
            </a:endParaRPr>
          </a:p>
          <a:p>
            <a:pPr eaLnBrk="1" hangingPunct="1"/>
            <a:r>
              <a:rPr lang="de-CH" altLang="de-DE" sz="2400" b="1" dirty="0" smtClean="0">
                <a:solidFill>
                  <a:srgbClr val="DE005A"/>
                </a:solidFill>
              </a:rPr>
              <a:t>Kooperationen </a:t>
            </a:r>
            <a:r>
              <a:rPr lang="de-CH" altLang="de-DE" sz="2400" dirty="0" smtClean="0">
                <a:solidFill>
                  <a:schemeClr val="tx1"/>
                </a:solidFill>
              </a:rPr>
              <a:t>mit </a:t>
            </a:r>
            <a:r>
              <a:rPr lang="de-CH" altLang="de-DE" sz="2400" dirty="0">
                <a:solidFill>
                  <a:schemeClr val="tx1"/>
                </a:solidFill>
              </a:rPr>
              <a:t>dem </a:t>
            </a:r>
            <a:r>
              <a:rPr lang="de-CH" altLang="de-DE" sz="2400" dirty="0">
                <a:solidFill>
                  <a:srgbClr val="003399"/>
                </a:solidFill>
              </a:rPr>
              <a:t>Institut für Wirtschaftsinformatik (IWI</a:t>
            </a:r>
            <a:r>
              <a:rPr lang="de-CH" altLang="de-DE" sz="2400" dirty="0" smtClean="0">
                <a:solidFill>
                  <a:srgbClr val="003399"/>
                </a:solidFill>
              </a:rPr>
              <a:t>),</a:t>
            </a:r>
            <a:r>
              <a:rPr lang="de-CH" altLang="de-DE" sz="2400" dirty="0" smtClean="0">
                <a:solidFill>
                  <a:schemeClr val="tx1"/>
                </a:solidFill>
              </a:rPr>
              <a:t> den </a:t>
            </a:r>
            <a:r>
              <a:rPr lang="de-CH" altLang="de-DE" sz="2400" dirty="0" smtClean="0">
                <a:solidFill>
                  <a:srgbClr val="003399"/>
                </a:solidFill>
              </a:rPr>
              <a:t>Digital </a:t>
            </a:r>
            <a:r>
              <a:rPr lang="de-CH" altLang="de-DE" sz="2400" dirty="0" err="1" smtClean="0">
                <a:solidFill>
                  <a:srgbClr val="003399"/>
                </a:solidFill>
              </a:rPr>
              <a:t>Humanities</a:t>
            </a:r>
            <a:r>
              <a:rPr lang="de-CH" altLang="de-DE" sz="2400" dirty="0" smtClean="0">
                <a:solidFill>
                  <a:srgbClr val="003399"/>
                </a:solidFill>
              </a:rPr>
              <a:t> am WBK</a:t>
            </a:r>
            <a:r>
              <a:rPr lang="de-CH" altLang="de-DE" sz="2400" dirty="0" smtClean="0">
                <a:solidFill>
                  <a:schemeClr val="tx1"/>
                </a:solidFill>
              </a:rPr>
              <a:t> der </a:t>
            </a:r>
            <a:r>
              <a:rPr lang="de-CH" altLang="de-DE" sz="2400" dirty="0" err="1" smtClean="0">
                <a:solidFill>
                  <a:schemeClr val="tx1"/>
                </a:solidFill>
              </a:rPr>
              <a:t>UniBE</a:t>
            </a:r>
            <a:r>
              <a:rPr lang="de-CH" altLang="de-DE" sz="2400" dirty="0" smtClean="0">
                <a:solidFill>
                  <a:schemeClr val="tx1"/>
                </a:solidFill>
              </a:rPr>
              <a:t>, </a:t>
            </a:r>
            <a:r>
              <a:rPr lang="de-CH" altLang="de-DE" sz="2400" dirty="0">
                <a:solidFill>
                  <a:schemeClr val="tx1"/>
                </a:solidFill>
              </a:rPr>
              <a:t>dem </a:t>
            </a:r>
            <a:r>
              <a:rPr lang="de-CH" altLang="de-DE" sz="2400" dirty="0" smtClean="0">
                <a:solidFill>
                  <a:srgbClr val="003399"/>
                </a:solidFill>
              </a:rPr>
              <a:t>IDHEAP </a:t>
            </a:r>
            <a:r>
              <a:rPr lang="de-CH" altLang="de-DE" sz="2400" dirty="0" smtClean="0">
                <a:solidFill>
                  <a:schemeClr val="accent4"/>
                </a:solidFill>
              </a:rPr>
              <a:t>der UNIL</a:t>
            </a:r>
          </a:p>
          <a:p>
            <a:pPr eaLnBrk="1" hangingPunct="1"/>
            <a:r>
              <a:rPr lang="de-CH" altLang="de-DE" sz="2400" b="1" dirty="0">
                <a:solidFill>
                  <a:srgbClr val="DE005A"/>
                </a:solidFill>
              </a:rPr>
              <a:t>Kooperationen und Zusammenarbeit </a:t>
            </a:r>
            <a:r>
              <a:rPr lang="de-CH" altLang="de-DE" sz="2400" dirty="0" smtClean="0">
                <a:solidFill>
                  <a:schemeClr val="accent4"/>
                </a:solidFill>
              </a:rPr>
              <a:t>mit</a:t>
            </a:r>
            <a:r>
              <a:rPr lang="de-CH" altLang="de-DE" sz="2400" dirty="0" smtClean="0">
                <a:solidFill>
                  <a:schemeClr val="tx1"/>
                </a:solidFill>
              </a:rPr>
              <a:t> </a:t>
            </a:r>
            <a:r>
              <a:rPr lang="de-CH" altLang="de-DE" sz="2400" dirty="0">
                <a:solidFill>
                  <a:srgbClr val="003399"/>
                </a:solidFill>
              </a:rPr>
              <a:t>MAS BIW </a:t>
            </a:r>
            <a:r>
              <a:rPr lang="de-CH" altLang="de-DE" sz="2400" dirty="0" smtClean="0">
                <a:solidFill>
                  <a:schemeClr val="tx1"/>
                </a:solidFill>
              </a:rPr>
              <a:t>der Universität Zürich und den Fachhochschulen (Chur, Genf)</a:t>
            </a:r>
            <a:br>
              <a:rPr lang="de-CH" altLang="de-DE" sz="2400" dirty="0" smtClean="0">
                <a:solidFill>
                  <a:schemeClr val="tx1"/>
                </a:solidFill>
              </a:rPr>
            </a:br>
            <a:r>
              <a:rPr lang="de-CH" altLang="de-DE" sz="2400" dirty="0" smtClean="0">
                <a:solidFill>
                  <a:srgbClr val="003399"/>
                </a:solidFill>
              </a:rPr>
              <a:t>Archivschule Marburg, Archives de France und ENC; DIPF Frankfurt, EBSI </a:t>
            </a:r>
            <a:r>
              <a:rPr lang="de-CH" altLang="de-DE" sz="2400" dirty="0" err="1">
                <a:solidFill>
                  <a:srgbClr val="003399"/>
                </a:solidFill>
              </a:rPr>
              <a:t>Montréal</a:t>
            </a:r>
            <a:r>
              <a:rPr lang="de-CH" altLang="de-DE" sz="2400" dirty="0">
                <a:solidFill>
                  <a:srgbClr val="003399"/>
                </a:solidFill>
              </a:rPr>
              <a:t>, Universität </a:t>
            </a:r>
            <a:r>
              <a:rPr lang="de-CH" altLang="de-DE" sz="2400" dirty="0" smtClean="0">
                <a:solidFill>
                  <a:srgbClr val="003399"/>
                </a:solidFill>
              </a:rPr>
              <a:t>Glasgow u.a.</a:t>
            </a:r>
          </a:p>
        </p:txBody>
      </p:sp>
      <p:sp>
        <p:nvSpPr>
          <p:cNvPr id="3379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76019748-17D8-4CE6-9E1D-A1BBE267FDBA}" type="slidenum">
              <a:rPr lang="en-GB" altLang="fr-FR" sz="1200">
                <a:latin typeface="Helvetica" panose="020B0504020202030204" pitchFamily="34" charset="0"/>
              </a:rPr>
              <a:pPr/>
              <a:t>14</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3" name="Fußzeilenplatzhalter 2"/>
          <p:cNvSpPr>
            <a:spLocks noGrp="1"/>
          </p:cNvSpPr>
          <p:nvPr>
            <p:ph type="ftr" sz="quarter" idx="11"/>
          </p:nvPr>
        </p:nvSpPr>
        <p:spPr>
          <a:xfrm flipV="1">
            <a:off x="107950" y="116632"/>
            <a:ext cx="5399088" cy="62756"/>
          </a:xfrm>
        </p:spPr>
        <p:txBody>
          <a:bodyPr/>
          <a:lstStyle/>
          <a:p>
            <a:pPr>
              <a:defRPr/>
            </a:pP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836712"/>
            <a:ext cx="6621463" cy="628551"/>
          </a:xfrm>
        </p:spPr>
        <p:txBody>
          <a:bodyPr/>
          <a:lstStyle/>
          <a:p>
            <a:r>
              <a:rPr lang="de-CH" altLang="de-DE" sz="2800" dirty="0"/>
              <a:t>2. </a:t>
            </a:r>
            <a:r>
              <a:rPr lang="de-CH" altLang="de-DE" sz="2800" dirty="0" smtClean="0"/>
              <a:t>Grundsätze und Organisation </a:t>
            </a:r>
            <a:r>
              <a:rPr lang="de-CH" altLang="de-DE" sz="2800" dirty="0"/>
              <a:t>(</a:t>
            </a:r>
            <a:r>
              <a:rPr lang="de-CH" altLang="de-DE" sz="2800" dirty="0" smtClean="0"/>
              <a:t>VII)</a:t>
            </a:r>
            <a:br>
              <a:rPr lang="de-CH" altLang="de-DE" sz="2800" dirty="0" smtClean="0"/>
            </a:br>
            <a:r>
              <a:rPr lang="de-CH" altLang="de-DE" dirty="0" smtClean="0"/>
              <a:t>   </a:t>
            </a:r>
            <a:endParaRPr lang="en-US" dirty="0"/>
          </a:p>
        </p:txBody>
      </p:sp>
      <p:sp>
        <p:nvSpPr>
          <p:cNvPr id="3" name="Inhaltsplatzhalter 2"/>
          <p:cNvSpPr>
            <a:spLocks noGrp="1"/>
          </p:cNvSpPr>
          <p:nvPr>
            <p:ph idx="1"/>
          </p:nvPr>
        </p:nvSpPr>
        <p:spPr>
          <a:xfrm>
            <a:off x="522909" y="1558329"/>
            <a:ext cx="8352730" cy="4596358"/>
          </a:xfrm>
        </p:spPr>
        <p:txBody>
          <a:bodyPr/>
          <a:lstStyle/>
          <a:p>
            <a:pPr marL="0" indent="0">
              <a:buNone/>
            </a:pPr>
            <a:r>
              <a:rPr lang="de-DE" b="1" dirty="0" smtClean="0">
                <a:solidFill>
                  <a:srgbClr val="DE005A"/>
                </a:solidFill>
              </a:rPr>
              <a:t>Enge Anbindung an die Berufsverbände</a:t>
            </a:r>
          </a:p>
          <a:p>
            <a:pPr marL="0" indent="0">
              <a:buNone/>
            </a:pPr>
            <a:r>
              <a:rPr lang="de-DE" b="1" dirty="0" smtClean="0">
                <a:solidFill>
                  <a:srgbClr val="0000CC"/>
                </a:solidFill>
              </a:rPr>
              <a:t>VSA</a:t>
            </a:r>
            <a:r>
              <a:rPr lang="de-DE" dirty="0" smtClean="0">
                <a:solidFill>
                  <a:srgbClr val="0000CC"/>
                </a:solidFill>
              </a:rPr>
              <a:t> </a:t>
            </a:r>
            <a:r>
              <a:rPr lang="de-DE" dirty="0" smtClean="0"/>
              <a:t>(Verband schweizerischer Archivarinnen und Archivare)</a:t>
            </a:r>
            <a:endParaRPr lang="de-DE" dirty="0"/>
          </a:p>
          <a:p>
            <a:r>
              <a:rPr lang="de-DE" sz="2000" dirty="0" smtClean="0"/>
              <a:t>2 Vorstandsmitglieder in der Programmleitung</a:t>
            </a:r>
            <a:br>
              <a:rPr lang="de-DE" sz="2000" dirty="0" smtClean="0"/>
            </a:br>
            <a:r>
              <a:rPr lang="de-DE" sz="2000" dirty="0" smtClean="0"/>
              <a:t>Alain Dubois (ex officio) und Stefan </a:t>
            </a:r>
            <a:r>
              <a:rPr lang="de-DE" sz="2000" dirty="0" err="1" smtClean="0"/>
              <a:t>Kwasnitza</a:t>
            </a:r>
            <a:r>
              <a:rPr lang="de-DE" sz="2000" dirty="0" smtClean="0"/>
              <a:t> (Vertreter BAR)</a:t>
            </a:r>
          </a:p>
          <a:p>
            <a:r>
              <a:rPr lang="de-DE" sz="2000" dirty="0" smtClean="0"/>
              <a:t>3 Vorstandsmitglieder des VSA sind </a:t>
            </a:r>
            <a:r>
              <a:rPr lang="de-DE" sz="2000" dirty="0" err="1" smtClean="0"/>
              <a:t>AbsolventInnen</a:t>
            </a:r>
            <a:r>
              <a:rPr lang="de-DE" sz="2000" dirty="0" smtClean="0"/>
              <a:t> des MAS ALIS</a:t>
            </a:r>
            <a:br>
              <a:rPr lang="de-DE" sz="2000" dirty="0" smtClean="0"/>
            </a:br>
            <a:r>
              <a:rPr lang="de-DE" sz="2000" dirty="0" smtClean="0"/>
              <a:t>Leonardo </a:t>
            </a:r>
            <a:r>
              <a:rPr lang="de-DE" sz="2000" dirty="0" err="1" smtClean="0"/>
              <a:t>Broillet</a:t>
            </a:r>
            <a:r>
              <a:rPr lang="de-DE" sz="2000" dirty="0" smtClean="0"/>
              <a:t>, Marie-Paule </a:t>
            </a:r>
            <a:r>
              <a:rPr lang="de-DE" sz="2000" dirty="0" err="1" smtClean="0"/>
              <a:t>Chassot</a:t>
            </a:r>
            <a:r>
              <a:rPr lang="de-DE" sz="2000" dirty="0" smtClean="0"/>
              <a:t>-Hauser, Sandro Frevel</a:t>
            </a:r>
          </a:p>
          <a:p>
            <a:r>
              <a:rPr lang="de-DE" sz="2000" dirty="0" smtClean="0"/>
              <a:t>Jahresbericht CAS/MAS ALIS im Jahresbericht des VSA</a:t>
            </a:r>
          </a:p>
          <a:p>
            <a:r>
              <a:rPr lang="de-DE" sz="2000" dirty="0" smtClean="0"/>
              <a:t>Beitrag des CAS/MAS ALIS als Mitglieder des VSA (Wachstum 1996-2020: 231 auf 964 Mitglieder)</a:t>
            </a:r>
          </a:p>
          <a:p>
            <a:pPr marL="0" indent="0">
              <a:buNone/>
            </a:pPr>
            <a:r>
              <a:rPr lang="de-DE" b="1" dirty="0" err="1" smtClean="0">
                <a:solidFill>
                  <a:srgbClr val="0000CC"/>
                </a:solidFill>
              </a:rPr>
              <a:t>Bibliosuisse</a:t>
            </a:r>
            <a:endParaRPr lang="de-DE" b="1" dirty="0" smtClean="0">
              <a:solidFill>
                <a:srgbClr val="0000CC"/>
              </a:solidFill>
            </a:endParaRPr>
          </a:p>
          <a:p>
            <a:r>
              <a:rPr lang="de-DE" sz="2000" dirty="0" smtClean="0"/>
              <a:t>1 Vorstandsmitglied in der Programmleitung</a:t>
            </a:r>
            <a:r>
              <a:rPr lang="de-DE" sz="2000" dirty="0"/>
              <a:t/>
            </a:r>
            <a:br>
              <a:rPr lang="de-DE" sz="2000" dirty="0"/>
            </a:br>
            <a:r>
              <a:rPr lang="de-DE" sz="2000" dirty="0" smtClean="0"/>
              <a:t>Amélie </a:t>
            </a:r>
            <a:r>
              <a:rPr lang="de-DE" sz="2000" dirty="0" err="1" smtClean="0"/>
              <a:t>Vallotton-Preisig</a:t>
            </a:r>
            <a:r>
              <a:rPr lang="de-DE" sz="2000" dirty="0" smtClean="0"/>
              <a:t> (ex officio)</a:t>
            </a:r>
          </a:p>
          <a:p>
            <a:r>
              <a:rPr lang="de-DE" sz="2000" dirty="0" smtClean="0"/>
              <a:t>1 Vertreter des MAS BIW im Beirat</a:t>
            </a:r>
          </a:p>
          <a:p>
            <a:pPr marL="0" indent="0">
              <a:buNone/>
            </a:pPr>
            <a:endParaRPr lang="de-DE" dirty="0" smtClean="0"/>
          </a:p>
          <a:p>
            <a:endParaRPr lang="de-DE" dirty="0"/>
          </a:p>
          <a:p>
            <a:endParaRPr lang="de-DE" dirty="0" smtClean="0"/>
          </a:p>
          <a:p>
            <a:pPr marL="0" indent="0">
              <a:buNone/>
            </a:pPr>
            <a:r>
              <a:rPr lang="de-DE" dirty="0"/>
              <a:t>	</a:t>
            </a:r>
            <a:endParaRPr lang="en-US" dirty="0"/>
          </a:p>
        </p:txBody>
      </p:sp>
      <p:sp>
        <p:nvSpPr>
          <p:cNvPr id="4" name="Datumsplatzhalter 3"/>
          <p:cNvSpPr>
            <a:spLocks noGrp="1"/>
          </p:cNvSpPr>
          <p:nvPr>
            <p:ph type="dt" sz="half" idx="10"/>
          </p:nvPr>
        </p:nvSpPr>
        <p:spPr/>
        <p:txBody>
          <a:bodyPr/>
          <a:lstStyle/>
          <a:p>
            <a:pPr>
              <a:defRPr/>
            </a:pPr>
            <a:r>
              <a:rPr lang="de-DE" dirty="0"/>
              <a:t>41. Österreichischer Archivtag, </a:t>
            </a:r>
            <a:r>
              <a:rPr lang="de-DE" dirty="0" smtClean="0"/>
              <a:t>21.10.2021</a:t>
            </a: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15</a:t>
            </a:fld>
            <a:endParaRPr lang="de-CH" altLang="fr-FR">
              <a:latin typeface="Times" panose="02020603060405020304" pitchFamily="18" charset="0"/>
            </a:endParaRPr>
          </a:p>
        </p:txBody>
      </p:sp>
    </p:spTree>
    <p:extLst>
      <p:ext uri="{BB962C8B-B14F-4D97-AF65-F5344CB8AC3E}">
        <p14:creationId xmlns:p14="http://schemas.microsoft.com/office/powerpoint/2010/main" val="75909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67544" y="836712"/>
            <a:ext cx="6621463" cy="628551"/>
          </a:xfrm>
        </p:spPr>
        <p:txBody>
          <a:bodyPr/>
          <a:lstStyle/>
          <a:p>
            <a:pPr eaLnBrk="1" hangingPunct="1"/>
            <a:r>
              <a:rPr lang="de-CH" altLang="de-DE" sz="2800" dirty="0" smtClean="0"/>
              <a:t>3. Aufbau (</a:t>
            </a:r>
            <a:r>
              <a:rPr lang="de-CH" altLang="de-DE" sz="2800" dirty="0"/>
              <a:t>I)</a:t>
            </a:r>
            <a:br>
              <a:rPr lang="de-CH" altLang="de-DE" sz="2800" dirty="0"/>
            </a:br>
            <a:r>
              <a:rPr lang="de-CH" altLang="de-DE" dirty="0" smtClean="0"/>
              <a:t>    </a:t>
            </a:r>
            <a:endParaRPr lang="de-CH" altLang="de-DE" sz="2000" dirty="0"/>
          </a:p>
        </p:txBody>
      </p:sp>
      <p:sp>
        <p:nvSpPr>
          <p:cNvPr id="4" name="Datumsplatzhalter 3"/>
          <p:cNvSpPr>
            <a:spLocks noGrp="1"/>
          </p:cNvSpPr>
          <p:nvPr>
            <p:ph type="dt" sz="quarter" idx="10"/>
          </p:nvPr>
        </p:nvSpPr>
        <p:spPr/>
        <p:txBody>
          <a:bodyPr/>
          <a:lstStyle/>
          <a:p>
            <a:pPr>
              <a:defRPr/>
            </a:pPr>
            <a:r>
              <a:rPr lang="de-DE" dirty="0" smtClean="0"/>
              <a:t>41</a:t>
            </a:r>
            <a:r>
              <a:rPr lang="de-DE" dirty="0"/>
              <a:t>. Österreichischer Archivtag, 21.10.2021</a:t>
            </a:r>
            <a:endParaRPr lang="de-CH" dirty="0"/>
          </a:p>
          <a:p>
            <a:pPr>
              <a:defRPr/>
            </a:pPr>
            <a:endParaRPr lang="de-CH" dirty="0"/>
          </a:p>
        </p:txBody>
      </p:sp>
      <p:sp>
        <p:nvSpPr>
          <p:cNvPr id="2253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7712B709-0197-4ED2-8C6B-5C2F2F7EAE81}" type="slidenum">
              <a:rPr lang="de-CH" altLang="fr-FR" sz="1200">
                <a:latin typeface="Helvetica" panose="020B0504020202030204" pitchFamily="34" charset="0"/>
              </a:rPr>
              <a:pPr/>
              <a:t>16</a:t>
            </a:fld>
            <a:endParaRPr lang="de-CH" altLang="fr-FR" sz="1200"/>
          </a:p>
        </p:txBody>
      </p:sp>
      <p:pic>
        <p:nvPicPr>
          <p:cNvPr id="7" name="Image 1"/>
          <p:cNvPicPr>
            <a:picLocks noChangeAspect="1"/>
          </p:cNvPicPr>
          <p:nvPr/>
        </p:nvPicPr>
        <p:blipFill rotWithShape="1">
          <a:blip r:embed="rId2" cstate="print"/>
          <a:srcRect l="6535" t="7037" r="7191" b="6780"/>
          <a:stretch/>
        </p:blipFill>
        <p:spPr bwMode="auto">
          <a:xfrm>
            <a:off x="2123728" y="1909823"/>
            <a:ext cx="5184576" cy="4427055"/>
          </a:xfrm>
          <a:prstGeom prst="rect">
            <a:avLst/>
          </a:prstGeom>
          <a:noFill/>
          <a:ln w="9525">
            <a:noFill/>
            <a:miter lim="800000"/>
            <a:headEnd/>
            <a:tailEnd/>
          </a:ln>
        </p:spPr>
      </p:pic>
      <p:sp>
        <p:nvSpPr>
          <p:cNvPr id="2" name="Rechteck 1"/>
          <p:cNvSpPr/>
          <p:nvPr/>
        </p:nvSpPr>
        <p:spPr>
          <a:xfrm>
            <a:off x="755576" y="1509713"/>
            <a:ext cx="6174432" cy="400110"/>
          </a:xfrm>
          <a:prstGeom prst="rect">
            <a:avLst/>
          </a:prstGeom>
        </p:spPr>
        <p:txBody>
          <a:bodyPr wrap="square">
            <a:spAutoFit/>
          </a:bodyPr>
          <a:lstStyle/>
          <a:p>
            <a:r>
              <a:rPr lang="de-CH" altLang="de-DE" sz="2000" b="1" dirty="0">
                <a:latin typeface="Arial" panose="020B0604020202020204" pitchFamily="34" charset="0"/>
                <a:cs typeface="Arial" panose="020B0604020202020204" pitchFamily="34" charset="0"/>
              </a:rPr>
              <a:t>Fächervielfalt und interdisziplinäre Situierung</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21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9552" y="548680"/>
            <a:ext cx="6048672" cy="820216"/>
          </a:xfrm>
        </p:spPr>
        <p:txBody>
          <a:bodyPr/>
          <a:lstStyle/>
          <a:p>
            <a:pPr eaLnBrk="1" hangingPunct="1"/>
            <a:r>
              <a:rPr lang="de-CH" altLang="de-DE" sz="2800" dirty="0" smtClean="0"/>
              <a:t>3. </a:t>
            </a:r>
            <a:r>
              <a:rPr lang="de-CH" altLang="de-DE" sz="2800" dirty="0"/>
              <a:t>Aufbau </a:t>
            </a:r>
            <a:r>
              <a:rPr lang="de-CH" altLang="de-DE" sz="2800" dirty="0" smtClean="0"/>
              <a:t>(II)</a:t>
            </a:r>
            <a:r>
              <a:rPr lang="de-CH" altLang="de-DE" sz="2800" dirty="0"/>
              <a:t/>
            </a:r>
            <a:br>
              <a:rPr lang="de-CH" altLang="de-DE" sz="2800" dirty="0"/>
            </a:br>
            <a:r>
              <a:rPr lang="de-CH" altLang="de-DE" dirty="0" smtClean="0"/>
              <a:t>    </a:t>
            </a:r>
            <a:r>
              <a:rPr lang="de-CH" altLang="de-DE" sz="2000" dirty="0" smtClean="0"/>
              <a:t>2 Abschlüsse, 3 thematische Blöcke</a:t>
            </a:r>
            <a:endParaRPr lang="de-CH" altLang="de-DE" sz="2000" dirty="0"/>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24581" name="Foliennummernplatzhalter 5"/>
          <p:cNvSpPr>
            <a:spLocks noGrp="1"/>
          </p:cNvSpPr>
          <p:nvPr>
            <p:ph type="sldNum" sz="quarter" idx="12"/>
          </p:nvPr>
        </p:nvSpPr>
        <p:spPr>
          <a:xfrm>
            <a:off x="8183563" y="6524625"/>
            <a:ext cx="360362" cy="20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551D7AE0-B704-4FB5-895F-3BEB1C076AA8}" type="slidenum">
              <a:rPr lang="de-CH" altLang="fr-FR" sz="1200">
                <a:latin typeface="Helvetica" panose="020B0504020202030204" pitchFamily="34" charset="0"/>
              </a:rPr>
              <a:pPr/>
              <a:t>17</a:t>
            </a:fld>
            <a:endParaRPr lang="de-CH" altLang="fr-FR" sz="1200">
              <a:latin typeface="Helvetica" panose="020B0504020202030204" pitchFamily="34" charset="0"/>
            </a:endParaRPr>
          </a:p>
        </p:txBody>
      </p:sp>
      <p:sp>
        <p:nvSpPr>
          <p:cNvPr id="24582" name="Text Box 3"/>
          <p:cNvSpPr txBox="1">
            <a:spLocks noChangeArrowheads="1"/>
          </p:cNvSpPr>
          <p:nvPr/>
        </p:nvSpPr>
        <p:spPr bwMode="auto">
          <a:xfrm rot="-5400000">
            <a:off x="983" y="2096575"/>
            <a:ext cx="1569659" cy="346075"/>
          </a:xfrm>
          <a:prstGeom prst="rect">
            <a:avLst/>
          </a:prstGeom>
          <a:solidFill>
            <a:srgbClr val="CCFFFF"/>
          </a:solidFill>
          <a:ln w="9525">
            <a:solidFill>
              <a:schemeClr val="tx1"/>
            </a:solidFill>
            <a:miter lim="800000"/>
            <a:headEnd/>
            <a:tailEnd/>
          </a:ln>
        </p:spPr>
        <p:txBody>
          <a:bodyPr wrap="square">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spcBef>
                <a:spcPct val="50000"/>
              </a:spcBef>
            </a:pPr>
            <a:r>
              <a:rPr lang="de-CH" altLang="de-DE" sz="1600" dirty="0">
                <a:latin typeface="Arial" panose="020B0604020202020204" pitchFamily="34" charset="0"/>
                <a:cs typeface="Arial" panose="020B0604020202020204" pitchFamily="34" charset="0"/>
              </a:rPr>
              <a:t>Grundstufe</a:t>
            </a:r>
          </a:p>
        </p:txBody>
      </p:sp>
      <p:sp>
        <p:nvSpPr>
          <p:cNvPr id="24583" name="Text Box 4"/>
          <p:cNvSpPr txBox="1">
            <a:spLocks noChangeArrowheads="1"/>
          </p:cNvSpPr>
          <p:nvPr/>
        </p:nvSpPr>
        <p:spPr bwMode="auto">
          <a:xfrm rot="-5400000">
            <a:off x="94456" y="3830702"/>
            <a:ext cx="1382713" cy="339725"/>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spcBef>
                <a:spcPct val="50000"/>
              </a:spcBef>
            </a:pPr>
            <a:r>
              <a:rPr lang="de-CH" altLang="de-DE" sz="1600">
                <a:latin typeface="Arial" panose="020B0604020202020204" pitchFamily="34" charset="0"/>
                <a:cs typeface="Arial" panose="020B0604020202020204" pitchFamily="34" charset="0"/>
              </a:rPr>
              <a:t>Aufbaustufe I</a:t>
            </a:r>
          </a:p>
        </p:txBody>
      </p:sp>
      <p:sp>
        <p:nvSpPr>
          <p:cNvPr id="24584" name="Text Box 5"/>
          <p:cNvSpPr txBox="1">
            <a:spLocks noChangeArrowheads="1"/>
          </p:cNvSpPr>
          <p:nvPr/>
        </p:nvSpPr>
        <p:spPr bwMode="auto">
          <a:xfrm>
            <a:off x="1116013" y="1484784"/>
            <a:ext cx="4897437" cy="1569660"/>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dirty="0">
                <a:latin typeface="Arial" panose="020B0604020202020204" pitchFamily="34" charset="0"/>
                <a:cs typeface="Arial" panose="020B0604020202020204" pitchFamily="34" charset="0"/>
              </a:rPr>
              <a:t>Einführung in die Archiv-, Bibliotheks- und</a:t>
            </a:r>
          </a:p>
          <a:p>
            <a:r>
              <a:rPr lang="de-DE" altLang="de-DE" sz="1600" dirty="0">
                <a:latin typeface="Arial" panose="020B0604020202020204" pitchFamily="34" charset="0"/>
                <a:cs typeface="Arial" panose="020B0604020202020204" pitchFamily="34" charset="0"/>
              </a:rPr>
              <a:t>Informationswissenschaft, Aufgaben und Funktionen von Archiven, Bibliotheken und Informationszentren, Digitale Technologie und Informationssysteme,  Records Management – Information </a:t>
            </a:r>
            <a:r>
              <a:rPr lang="de-DE" altLang="de-DE" sz="1600" dirty="0" err="1">
                <a:latin typeface="Arial" panose="020B0604020202020204" pitchFamily="34" charset="0"/>
                <a:cs typeface="Arial" panose="020B0604020202020204" pitchFamily="34" charset="0"/>
              </a:rPr>
              <a:t>Governance</a:t>
            </a:r>
            <a:r>
              <a:rPr lang="de-DE" altLang="de-DE" sz="1600" dirty="0">
                <a:latin typeface="Arial" panose="020B0604020202020204" pitchFamily="34" charset="0"/>
                <a:cs typeface="Arial" panose="020B0604020202020204" pitchFamily="34" charset="0"/>
              </a:rPr>
              <a:t/>
            </a:r>
            <a:br>
              <a:rPr lang="de-DE" altLang="de-DE" sz="1600" dirty="0">
                <a:latin typeface="Arial" panose="020B0604020202020204" pitchFamily="34" charset="0"/>
                <a:cs typeface="Arial" panose="020B0604020202020204" pitchFamily="34" charset="0"/>
              </a:rPr>
            </a:br>
            <a:r>
              <a:rPr lang="de-CH" altLang="de-DE" sz="1600" dirty="0">
                <a:latin typeface="Arial" panose="020B0604020202020204" pitchFamily="34" charset="0"/>
                <a:cs typeface="Arial" panose="020B0604020202020204" pitchFamily="34" charset="0"/>
              </a:rPr>
              <a:t>(16 ECTS-Punkte)</a:t>
            </a:r>
            <a:endParaRPr lang="de-DE" altLang="de-DE" sz="1600" dirty="0">
              <a:latin typeface="Arial" panose="020B0604020202020204" pitchFamily="34" charset="0"/>
              <a:cs typeface="Arial" panose="020B0604020202020204" pitchFamily="34" charset="0"/>
            </a:endParaRPr>
          </a:p>
        </p:txBody>
      </p:sp>
      <p:sp>
        <p:nvSpPr>
          <p:cNvPr id="24585" name="Text Box 6"/>
          <p:cNvSpPr txBox="1">
            <a:spLocks noChangeArrowheads="1"/>
          </p:cNvSpPr>
          <p:nvPr/>
        </p:nvSpPr>
        <p:spPr bwMode="auto">
          <a:xfrm>
            <a:off x="1116013" y="3318733"/>
            <a:ext cx="4897437" cy="1323439"/>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dirty="0">
                <a:latin typeface="Arial" panose="020B0604020202020204" pitchFamily="34" charset="0"/>
                <a:cs typeface="Arial" panose="020B0604020202020204" pitchFamily="34" charset="0"/>
              </a:rPr>
              <a:t>Informationsvermittlung, Öffentlichkeitsarbeit und Wissensmanagement; Überlieferungsbildung und Informationsqualität; Information Retrieval und</a:t>
            </a:r>
          </a:p>
          <a:p>
            <a:r>
              <a:rPr lang="de-DE" altLang="de-DE" sz="1600" dirty="0">
                <a:latin typeface="Arial" panose="020B0604020202020204" pitchFamily="34" charset="0"/>
                <a:cs typeface="Arial" panose="020B0604020202020204" pitchFamily="34" charset="0"/>
              </a:rPr>
              <a:t>Datenmanagement; Digitalisierung und digitale Archivierung </a:t>
            </a:r>
            <a:r>
              <a:rPr lang="de-CH" altLang="de-DE" sz="1600" dirty="0">
                <a:latin typeface="Arial" panose="020B0604020202020204" pitchFamily="34" charset="0"/>
                <a:cs typeface="Arial" panose="020B0604020202020204" pitchFamily="34" charset="0"/>
              </a:rPr>
              <a:t>(18 ECTS-Punkte)</a:t>
            </a:r>
            <a:endParaRPr lang="de-DE" altLang="de-DE" sz="1600" dirty="0">
              <a:latin typeface="Arial" panose="020B0604020202020204" pitchFamily="34" charset="0"/>
              <a:cs typeface="Arial" panose="020B0604020202020204" pitchFamily="34" charset="0"/>
            </a:endParaRPr>
          </a:p>
        </p:txBody>
      </p:sp>
      <p:sp>
        <p:nvSpPr>
          <p:cNvPr id="24586" name="Text Box 7"/>
          <p:cNvSpPr txBox="1">
            <a:spLocks noChangeArrowheads="1"/>
          </p:cNvSpPr>
          <p:nvPr/>
        </p:nvSpPr>
        <p:spPr bwMode="auto">
          <a:xfrm>
            <a:off x="1116013" y="4868740"/>
            <a:ext cx="4897437" cy="1512000"/>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dirty="0">
                <a:latin typeface="Arial" panose="020B0604020202020204" pitchFamily="34" charset="0"/>
                <a:cs typeface="Arial" panose="020B0604020202020204" pitchFamily="34" charset="0"/>
              </a:rPr>
              <a:t>Forschungsmethoden und Digital </a:t>
            </a:r>
            <a:r>
              <a:rPr lang="de-DE" altLang="de-DE" sz="1600" dirty="0" err="1">
                <a:latin typeface="Arial" panose="020B0604020202020204" pitchFamily="34" charset="0"/>
                <a:cs typeface="Arial" panose="020B0604020202020204" pitchFamily="34" charset="0"/>
              </a:rPr>
              <a:t>Humanities</a:t>
            </a:r>
            <a:r>
              <a:rPr lang="de-DE" altLang="de-DE" sz="1600" dirty="0">
                <a:latin typeface="Arial" panose="020B0604020202020204" pitchFamily="34" charset="0"/>
                <a:cs typeface="Arial" panose="020B0604020202020204" pitchFamily="34" charset="0"/>
              </a:rPr>
              <a:t>; Management von Archiven, Bibliotheken und Informationszentren; Archive, Bibliotheken und Informationszentren im Kontext</a:t>
            </a:r>
          </a:p>
          <a:p>
            <a:r>
              <a:rPr lang="de-CH" altLang="de-DE" sz="1600" dirty="0">
                <a:latin typeface="Arial" panose="020B0604020202020204" pitchFamily="34" charset="0"/>
                <a:cs typeface="Arial" panose="020B0604020202020204" pitchFamily="34" charset="0"/>
              </a:rPr>
              <a:t>(14 ECTS-Punkte)</a:t>
            </a:r>
            <a:endParaRPr lang="de-DE" altLang="de-DE" sz="1600" dirty="0">
              <a:latin typeface="Arial" panose="020B0604020202020204" pitchFamily="34" charset="0"/>
              <a:cs typeface="Arial" panose="020B0604020202020204" pitchFamily="34" charset="0"/>
            </a:endParaRPr>
          </a:p>
        </p:txBody>
      </p:sp>
      <p:sp>
        <p:nvSpPr>
          <p:cNvPr id="24587" name="Text Box 8"/>
          <p:cNvSpPr txBox="1">
            <a:spLocks noChangeArrowheads="1"/>
          </p:cNvSpPr>
          <p:nvPr/>
        </p:nvSpPr>
        <p:spPr bwMode="auto">
          <a:xfrm>
            <a:off x="6372225" y="1464355"/>
            <a:ext cx="2573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b="1" dirty="0" err="1" smtClean="0">
                <a:latin typeface="Arial" panose="020B0604020202020204" pitchFamily="34" charset="0"/>
                <a:cs typeface="Arial" panose="020B0604020202020204" pitchFamily="34" charset="0"/>
              </a:rPr>
              <a:t>Certificate</a:t>
            </a:r>
            <a:r>
              <a:rPr lang="de-DE" altLang="de-DE" sz="1600" b="1" dirty="0" smtClean="0">
                <a:latin typeface="Arial" panose="020B0604020202020204" pitchFamily="34" charset="0"/>
                <a:cs typeface="Arial" panose="020B0604020202020204" pitchFamily="34" charset="0"/>
              </a:rPr>
              <a:t> </a:t>
            </a:r>
            <a:r>
              <a:rPr lang="de-DE" altLang="de-DE" sz="1600" b="1" dirty="0" err="1" smtClean="0">
                <a:latin typeface="Arial" panose="020B0604020202020204" pitchFamily="34" charset="0"/>
                <a:cs typeface="Arial" panose="020B0604020202020204" pitchFamily="34" charset="0"/>
              </a:rPr>
              <a:t>of</a:t>
            </a:r>
            <a:r>
              <a:rPr lang="de-DE" altLang="de-DE" sz="1600" b="1" dirty="0" smtClean="0">
                <a:latin typeface="Arial" panose="020B0604020202020204" pitchFamily="34" charset="0"/>
                <a:cs typeface="Arial" panose="020B0604020202020204" pitchFamily="34" charset="0"/>
              </a:rPr>
              <a:t> </a:t>
            </a:r>
            <a:r>
              <a:rPr lang="de-DE" altLang="de-DE" sz="1600" b="1" dirty="0" err="1">
                <a:latin typeface="Arial" panose="020B0604020202020204" pitchFamily="34" charset="0"/>
                <a:cs typeface="Arial" panose="020B0604020202020204" pitchFamily="34" charset="0"/>
              </a:rPr>
              <a:t>Advanced</a:t>
            </a:r>
            <a:r>
              <a:rPr lang="de-DE" altLang="de-DE" sz="1600" b="1" dirty="0">
                <a:latin typeface="Arial" panose="020B0604020202020204" pitchFamily="34" charset="0"/>
                <a:cs typeface="Arial" panose="020B0604020202020204" pitchFamily="34" charset="0"/>
              </a:rPr>
              <a:t> Studies in </a:t>
            </a:r>
            <a:r>
              <a:rPr lang="de-DE" altLang="de-DE" sz="1600" b="1" dirty="0" err="1">
                <a:latin typeface="Arial" panose="020B0604020202020204" pitchFamily="34" charset="0"/>
                <a:cs typeface="Arial" panose="020B0604020202020204" pitchFamily="34" charset="0"/>
              </a:rPr>
              <a:t>Archival</a:t>
            </a:r>
            <a:r>
              <a:rPr lang="de-DE" altLang="de-DE" sz="1600" b="1" dirty="0">
                <a:latin typeface="Arial" panose="020B0604020202020204" pitchFamily="34" charset="0"/>
                <a:cs typeface="Arial" panose="020B0604020202020204" pitchFamily="34" charset="0"/>
              </a:rPr>
              <a:t>, Library and Information </a:t>
            </a:r>
            <a:r>
              <a:rPr lang="de-DE" altLang="de-DE" sz="1600" b="1" dirty="0" smtClean="0">
                <a:latin typeface="Arial" panose="020B0604020202020204" pitchFamily="34" charset="0"/>
                <a:cs typeface="Arial" panose="020B0604020202020204" pitchFamily="34" charset="0"/>
              </a:rPr>
              <a:t>Science (CAS ALIS Basics</a:t>
            </a:r>
            <a:r>
              <a:rPr lang="de-DE" altLang="de-DE" sz="1600" b="1" dirty="0">
                <a:latin typeface="Arial" panose="020B0604020202020204" pitchFamily="34" charset="0"/>
                <a:cs typeface="Arial" panose="020B0604020202020204" pitchFamily="34" charset="0"/>
              </a:rPr>
              <a:t>)</a:t>
            </a:r>
          </a:p>
          <a:p>
            <a:endParaRPr lang="de-DE" altLang="de-DE" sz="1600" dirty="0">
              <a:latin typeface="Arial" panose="020B0604020202020204" pitchFamily="34" charset="0"/>
              <a:cs typeface="Arial" panose="020B0604020202020204" pitchFamily="34" charset="0"/>
            </a:endParaRPr>
          </a:p>
        </p:txBody>
      </p:sp>
      <p:sp>
        <p:nvSpPr>
          <p:cNvPr id="24588" name="Text Box 9"/>
          <p:cNvSpPr txBox="1">
            <a:spLocks noChangeArrowheads="1"/>
          </p:cNvSpPr>
          <p:nvPr/>
        </p:nvSpPr>
        <p:spPr bwMode="auto">
          <a:xfrm>
            <a:off x="6417325" y="2742895"/>
            <a:ext cx="2573338" cy="338138"/>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dirty="0">
                <a:latin typeface="Arial" panose="020B0604020202020204" pitchFamily="34" charset="0"/>
                <a:cs typeface="Arial" panose="020B0604020202020204" pitchFamily="34" charset="0"/>
              </a:rPr>
              <a:t>Zertifikatsarbeit (4 ECTS)</a:t>
            </a:r>
          </a:p>
        </p:txBody>
      </p:sp>
      <p:sp>
        <p:nvSpPr>
          <p:cNvPr id="24589" name="Text Box 10"/>
          <p:cNvSpPr txBox="1">
            <a:spLocks noChangeArrowheads="1"/>
          </p:cNvSpPr>
          <p:nvPr/>
        </p:nvSpPr>
        <p:spPr bwMode="auto">
          <a:xfrm>
            <a:off x="6372225" y="4511328"/>
            <a:ext cx="25733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b="1" dirty="0" smtClean="0">
                <a:latin typeface="Arial" panose="020B0604020202020204" pitchFamily="34" charset="0"/>
                <a:cs typeface="Arial" panose="020B0604020202020204" pitchFamily="34" charset="0"/>
              </a:rPr>
              <a:t>Master </a:t>
            </a:r>
            <a:r>
              <a:rPr lang="de-DE" altLang="de-DE" sz="1600" b="1" dirty="0" err="1" smtClean="0">
                <a:latin typeface="Arial" panose="020B0604020202020204" pitchFamily="34" charset="0"/>
                <a:cs typeface="Arial" panose="020B0604020202020204" pitchFamily="34" charset="0"/>
              </a:rPr>
              <a:t>of</a:t>
            </a:r>
            <a:r>
              <a:rPr lang="de-DE" altLang="de-DE" sz="1600" b="1" dirty="0" smtClean="0">
                <a:latin typeface="Arial" panose="020B0604020202020204" pitchFamily="34" charset="0"/>
                <a:cs typeface="Arial" panose="020B0604020202020204" pitchFamily="34" charset="0"/>
              </a:rPr>
              <a:t> </a:t>
            </a:r>
            <a:r>
              <a:rPr lang="de-DE" altLang="de-DE" sz="1600" b="1" dirty="0" err="1">
                <a:latin typeface="Arial" panose="020B0604020202020204" pitchFamily="34" charset="0"/>
                <a:cs typeface="Arial" panose="020B0604020202020204" pitchFamily="34" charset="0"/>
              </a:rPr>
              <a:t>Advanced</a:t>
            </a:r>
            <a:r>
              <a:rPr lang="de-DE" altLang="de-DE" sz="1600" b="1" dirty="0">
                <a:latin typeface="Arial" panose="020B0604020202020204" pitchFamily="34" charset="0"/>
                <a:cs typeface="Arial" panose="020B0604020202020204" pitchFamily="34" charset="0"/>
              </a:rPr>
              <a:t> Studies in </a:t>
            </a:r>
            <a:r>
              <a:rPr lang="de-DE" altLang="de-DE" sz="1600" b="1" dirty="0" err="1">
                <a:latin typeface="Arial" panose="020B0604020202020204" pitchFamily="34" charset="0"/>
                <a:cs typeface="Arial" panose="020B0604020202020204" pitchFamily="34" charset="0"/>
              </a:rPr>
              <a:t>Archival</a:t>
            </a:r>
            <a:r>
              <a:rPr lang="de-DE" altLang="de-DE" sz="1600" b="1" dirty="0">
                <a:latin typeface="Arial" panose="020B0604020202020204" pitchFamily="34" charset="0"/>
                <a:cs typeface="Arial" panose="020B0604020202020204" pitchFamily="34" charset="0"/>
              </a:rPr>
              <a:t>, Library and Information </a:t>
            </a:r>
            <a:r>
              <a:rPr lang="de-DE" altLang="de-DE" sz="1600" b="1" dirty="0" smtClean="0">
                <a:latin typeface="Arial" panose="020B0604020202020204" pitchFamily="34" charset="0"/>
                <a:cs typeface="Arial" panose="020B0604020202020204" pitchFamily="34" charset="0"/>
              </a:rPr>
              <a:t>Science (MAS ALIS)</a:t>
            </a:r>
            <a:endParaRPr lang="de-DE" altLang="de-DE" sz="1600" dirty="0">
              <a:latin typeface="Arial" panose="020B0604020202020204" pitchFamily="34" charset="0"/>
              <a:cs typeface="Arial" panose="020B0604020202020204" pitchFamily="34" charset="0"/>
            </a:endParaRPr>
          </a:p>
        </p:txBody>
      </p:sp>
      <p:sp>
        <p:nvSpPr>
          <p:cNvPr id="24590" name="Text Box 11"/>
          <p:cNvSpPr txBox="1">
            <a:spLocks noChangeArrowheads="1"/>
          </p:cNvSpPr>
          <p:nvPr/>
        </p:nvSpPr>
        <p:spPr bwMode="auto">
          <a:xfrm>
            <a:off x="6372225" y="6068479"/>
            <a:ext cx="2520950" cy="338138"/>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a:latin typeface="Arial" panose="020B0604020202020204" pitchFamily="34" charset="0"/>
                <a:cs typeface="Arial" panose="020B0604020202020204" pitchFamily="34" charset="0"/>
              </a:rPr>
              <a:t>Masterarbeit (10 ECTS)</a:t>
            </a:r>
          </a:p>
        </p:txBody>
      </p:sp>
      <p:sp>
        <p:nvSpPr>
          <p:cNvPr id="24591" name="Text Box 12"/>
          <p:cNvSpPr txBox="1">
            <a:spLocks noChangeArrowheads="1"/>
          </p:cNvSpPr>
          <p:nvPr/>
        </p:nvSpPr>
        <p:spPr bwMode="auto">
          <a:xfrm>
            <a:off x="6372225" y="5614454"/>
            <a:ext cx="2520950" cy="338138"/>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DE" altLang="de-DE" sz="1600">
                <a:latin typeface="Arial" panose="020B0604020202020204" pitchFamily="34" charset="0"/>
                <a:cs typeface="Arial" panose="020B0604020202020204" pitchFamily="34" charset="0"/>
              </a:rPr>
              <a:t>Praktikum (2 ECTS)</a:t>
            </a:r>
          </a:p>
        </p:txBody>
      </p:sp>
      <p:sp>
        <p:nvSpPr>
          <p:cNvPr id="24592" name="Text Box 14"/>
          <p:cNvSpPr txBox="1">
            <a:spLocks noChangeArrowheads="1"/>
          </p:cNvSpPr>
          <p:nvPr/>
        </p:nvSpPr>
        <p:spPr bwMode="auto">
          <a:xfrm rot="-5400000">
            <a:off x="34913" y="5446602"/>
            <a:ext cx="1501799" cy="346075"/>
          </a:xfrm>
          <a:prstGeom prst="rect">
            <a:avLst/>
          </a:prstGeom>
          <a:solidFill>
            <a:srgbClr val="FFCC99"/>
          </a:solidFill>
          <a:ln w="9525">
            <a:solidFill>
              <a:schemeClr val="tx1"/>
            </a:solidFill>
            <a:miter lim="800000"/>
            <a:headEnd/>
            <a:tailEnd/>
          </a:ln>
        </p:spPr>
        <p:txBody>
          <a:bodyPr wrap="square">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spcBef>
                <a:spcPct val="50000"/>
              </a:spcBef>
            </a:pPr>
            <a:r>
              <a:rPr lang="de-CH" altLang="de-DE" sz="1600" dirty="0">
                <a:latin typeface="Arial" panose="020B0604020202020204" pitchFamily="34" charset="0"/>
                <a:cs typeface="Arial" panose="020B0604020202020204" pitchFamily="34" charset="0"/>
              </a:rPr>
              <a:t>Aufbaustufe II</a:t>
            </a:r>
          </a:p>
        </p:txBody>
      </p:sp>
      <p:sp>
        <p:nvSpPr>
          <p:cNvPr id="24593" name="Pfeil nach unten 5"/>
          <p:cNvSpPr>
            <a:spLocks noChangeArrowheads="1"/>
          </p:cNvSpPr>
          <p:nvPr/>
        </p:nvSpPr>
        <p:spPr bwMode="auto">
          <a:xfrm>
            <a:off x="3392488" y="3053426"/>
            <a:ext cx="287337" cy="238125"/>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endParaRPr lang="de-DE" altLang="de-DE"/>
          </a:p>
        </p:txBody>
      </p:sp>
      <p:sp>
        <p:nvSpPr>
          <p:cNvPr id="24594" name="Pfeil nach unten 20"/>
          <p:cNvSpPr>
            <a:spLocks noChangeArrowheads="1"/>
          </p:cNvSpPr>
          <p:nvPr/>
        </p:nvSpPr>
        <p:spPr bwMode="auto">
          <a:xfrm>
            <a:off x="3392488" y="4641825"/>
            <a:ext cx="287337" cy="216477"/>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endParaRPr lang="de-DE" altLang="de-DE"/>
          </a:p>
        </p:txBody>
      </p:sp>
      <p:sp>
        <p:nvSpPr>
          <p:cNvPr id="24595" name="Pfeil nach rechts 6"/>
          <p:cNvSpPr>
            <a:spLocks noChangeArrowheads="1"/>
          </p:cNvSpPr>
          <p:nvPr/>
        </p:nvSpPr>
        <p:spPr bwMode="auto">
          <a:xfrm>
            <a:off x="6058550" y="2754323"/>
            <a:ext cx="358775" cy="290512"/>
          </a:xfrm>
          <a:prstGeom prst="rightArrow">
            <a:avLst>
              <a:gd name="adj1" fmla="val 50000"/>
              <a:gd name="adj2" fmla="val 49982"/>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endParaRPr lang="de-DE" altLang="de-DE"/>
          </a:p>
        </p:txBody>
      </p:sp>
      <p:sp>
        <p:nvSpPr>
          <p:cNvPr id="24596" name="Pfeil nach rechts 22"/>
          <p:cNvSpPr>
            <a:spLocks noChangeArrowheads="1"/>
          </p:cNvSpPr>
          <p:nvPr/>
        </p:nvSpPr>
        <p:spPr bwMode="auto">
          <a:xfrm>
            <a:off x="6013450" y="5654553"/>
            <a:ext cx="358775" cy="290513"/>
          </a:xfrm>
          <a:prstGeom prst="rightArrow">
            <a:avLst>
              <a:gd name="adj1" fmla="val 50000"/>
              <a:gd name="adj2" fmla="val 49982"/>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endParaRPr lang="de-DE" altLang="de-DE"/>
          </a:p>
        </p:txBody>
      </p:sp>
      <p:sp>
        <p:nvSpPr>
          <p:cNvPr id="24597" name="Pfeil nach rechts 23"/>
          <p:cNvSpPr>
            <a:spLocks noChangeArrowheads="1"/>
          </p:cNvSpPr>
          <p:nvPr/>
        </p:nvSpPr>
        <p:spPr bwMode="auto">
          <a:xfrm>
            <a:off x="6013450" y="6092703"/>
            <a:ext cx="358775" cy="290513"/>
          </a:xfrm>
          <a:prstGeom prst="rightArrow">
            <a:avLst>
              <a:gd name="adj1" fmla="val 50000"/>
              <a:gd name="adj2" fmla="val 49982"/>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endParaRPr lang="de-DE" alt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539750" y="548680"/>
            <a:ext cx="6621463" cy="673547"/>
          </a:xfrm>
        </p:spPr>
        <p:txBody>
          <a:bodyPr/>
          <a:lstStyle/>
          <a:p>
            <a:r>
              <a:rPr lang="de-CH" altLang="de-DE" sz="2800" dirty="0" smtClean="0"/>
              <a:t>3. </a:t>
            </a:r>
            <a:r>
              <a:rPr lang="de-CH" altLang="de-DE" sz="2800" dirty="0"/>
              <a:t>Aufbau </a:t>
            </a:r>
            <a:r>
              <a:rPr lang="de-CH" altLang="de-DE" sz="2800" dirty="0" smtClean="0"/>
              <a:t>(III)</a:t>
            </a:r>
            <a:r>
              <a:rPr lang="de-CH" altLang="de-DE" sz="2800" dirty="0"/>
              <a:t/>
            </a:r>
            <a:br>
              <a:rPr lang="de-CH" altLang="de-DE" sz="2800" dirty="0"/>
            </a:br>
            <a:r>
              <a:rPr lang="de-CH" altLang="de-DE" dirty="0" smtClean="0"/>
              <a:t>    </a:t>
            </a:r>
            <a:r>
              <a:rPr lang="de-CH" altLang="de-DE" sz="2400" dirty="0" smtClean="0"/>
              <a:t>Modularer Aufbau </a:t>
            </a:r>
            <a:endParaRPr lang="de-CH" altLang="de-DE" sz="2400" dirty="0"/>
          </a:p>
        </p:txBody>
      </p:sp>
      <p:sp>
        <p:nvSpPr>
          <p:cNvPr id="3" name="Datumsplatzhalter 2"/>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25605"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59F787B3-1C74-434E-A54A-768E4A0D6CCD}" type="slidenum">
              <a:rPr lang="de-CH" altLang="fr-FR" sz="1200">
                <a:latin typeface="Helvetica" panose="020B0504020202030204" pitchFamily="34" charset="0"/>
              </a:rPr>
              <a:pPr/>
              <a:t>18</a:t>
            </a:fld>
            <a:endParaRPr lang="de-CH" altLang="fr-FR" sz="1200"/>
          </a:p>
        </p:txBody>
      </p:sp>
      <p:sp>
        <p:nvSpPr>
          <p:cNvPr id="6" name="Rectangle 3"/>
          <p:cNvSpPr txBox="1">
            <a:spLocks noChangeArrowheads="1"/>
          </p:cNvSpPr>
          <p:nvPr/>
        </p:nvSpPr>
        <p:spPr>
          <a:xfrm>
            <a:off x="1192015" y="4868863"/>
            <a:ext cx="7788275" cy="1439862"/>
          </a:xfrm>
          <a:prstGeom prst="rect">
            <a:avLst/>
          </a:prstGeom>
          <a:solidFill>
            <a:srgbClr val="FFCC99"/>
          </a:solidFill>
          <a:ln>
            <a:solidFill>
              <a:schemeClr val="tx1"/>
            </a:solidFill>
            <a:miter lim="800000"/>
            <a:headEnd/>
            <a:tailEnd/>
          </a:ln>
        </p:spPr>
        <p:txBody>
          <a:bodyPr lIns="72000" tIns="180000" rIns="72000" bIns="72000"/>
          <a:lstStyle>
            <a:lvl1pPr marL="419100" indent="-419100" algn="l" rtl="0" eaLnBrk="0" fontAlgn="base" hangingPunct="0">
              <a:lnSpc>
                <a:spcPct val="95000"/>
              </a:lnSpc>
              <a:spcBef>
                <a:spcPct val="20000"/>
              </a:spcBef>
              <a:spcAft>
                <a:spcPct val="0"/>
              </a:spcAft>
              <a:buClr>
                <a:schemeClr val="hlink"/>
              </a:buClr>
              <a:buSzPct val="85000"/>
              <a:buFont typeface="Helvetica CE" charset="-18"/>
              <a:buChar char="&gt;"/>
              <a:defRPr sz="2200">
                <a:solidFill>
                  <a:srgbClr val="333333"/>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charset="-18"/>
              <a:buChar char="—"/>
              <a:defRPr sz="2000">
                <a:solidFill>
                  <a:srgbClr val="333333"/>
                </a:solidFill>
                <a:latin typeface="+mn-lt"/>
              </a:defRPr>
            </a:lvl2pPr>
            <a:lvl3pPr marL="1295400" indent="-381000" algn="l" rtl="0" eaLnBrk="0" fontAlgn="base" hangingPunct="0">
              <a:lnSpc>
                <a:spcPct val="95000"/>
              </a:lnSpc>
              <a:spcBef>
                <a:spcPct val="20000"/>
              </a:spcBef>
              <a:spcAft>
                <a:spcPct val="0"/>
              </a:spcAft>
              <a:buSzPct val="85000"/>
              <a:buFont typeface="Helvetica CE" charset="-18"/>
              <a:buChar char="–"/>
              <a:defRPr>
                <a:solidFill>
                  <a:srgbClr val="333333"/>
                </a:solidFill>
                <a:latin typeface="+mn-lt"/>
              </a:defRPr>
            </a:lvl3pPr>
            <a:lvl4pPr marL="1714500" indent="-381000" algn="l" rtl="0" eaLnBrk="0" fontAlgn="base" hangingPunct="0">
              <a:lnSpc>
                <a:spcPct val="95000"/>
              </a:lnSpc>
              <a:spcBef>
                <a:spcPct val="20000"/>
              </a:spcBef>
              <a:spcAft>
                <a:spcPct val="0"/>
              </a:spcAft>
              <a:buSzPct val="85000"/>
              <a:buFont typeface="Helvetica CE" charset="-18"/>
              <a:buChar char="–"/>
              <a:defRPr>
                <a:solidFill>
                  <a:srgbClr val="333333"/>
                </a:solidFill>
                <a:latin typeface="+mn-lt"/>
              </a:defRPr>
            </a:lvl4pPr>
            <a:lvl5pPr marL="2133600" indent="-381000" algn="l" rtl="0" eaLnBrk="0" fontAlgn="base" hangingPunct="0">
              <a:lnSpc>
                <a:spcPct val="95000"/>
              </a:lnSpc>
              <a:spcBef>
                <a:spcPct val="20000"/>
              </a:spcBef>
              <a:spcAft>
                <a:spcPct val="0"/>
              </a:spcAft>
              <a:buClr>
                <a:schemeClr val="tx1"/>
              </a:buClr>
              <a:buSzPct val="85000"/>
              <a:buFont typeface="Helvetica CE" charset="-18"/>
              <a:buChar char="–"/>
              <a:defRPr>
                <a:solidFill>
                  <a:srgbClr val="333333"/>
                </a:solidFill>
                <a:latin typeface="+mn-lt"/>
              </a:defRPr>
            </a:lvl5pPr>
            <a:lvl6pPr marL="25908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6pPr>
            <a:lvl7pPr marL="30480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7pPr>
            <a:lvl8pPr marL="35052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8pPr>
            <a:lvl9pPr marL="3962400" indent="-381000" algn="l" rtl="0" eaLnBrk="1" fontAlgn="base" hangingPunct="1">
              <a:lnSpc>
                <a:spcPct val="95000"/>
              </a:lnSpc>
              <a:spcBef>
                <a:spcPct val="20000"/>
              </a:spcBef>
              <a:spcAft>
                <a:spcPct val="0"/>
              </a:spcAft>
              <a:buClr>
                <a:schemeClr val="tx1"/>
              </a:buClr>
              <a:buSzPct val="85000"/>
              <a:buFont typeface="Helvetica CE" charset="-18"/>
              <a:buChar char="–"/>
              <a:defRPr>
                <a:solidFill>
                  <a:srgbClr val="333333"/>
                </a:solidFill>
                <a:latin typeface="+mn-lt"/>
              </a:defRPr>
            </a:lvl9pPr>
          </a:lstStyle>
          <a:p>
            <a:pPr marL="457200" indent="-457200" eaLnBrk="1" hangingPunct="1">
              <a:lnSpc>
                <a:spcPts val="2400"/>
              </a:lnSpc>
              <a:spcBef>
                <a:spcPts val="1800"/>
              </a:spcBef>
              <a:buFontTx/>
              <a:buNone/>
              <a:defRPr/>
            </a:pPr>
            <a:r>
              <a:rPr lang="de-CH" altLang="de-DE" sz="1800" dirty="0">
                <a:solidFill>
                  <a:schemeClr val="tx1"/>
                </a:solidFill>
                <a:latin typeface="Arial" panose="020B0604020202020204" pitchFamily="34" charset="0"/>
                <a:cs typeface="Arial" panose="020B0604020202020204" pitchFamily="34" charset="0"/>
              </a:rPr>
              <a:t>3a) Forschungsmethoden und Digital </a:t>
            </a:r>
            <a:r>
              <a:rPr lang="de-CH" altLang="de-DE" sz="1800" dirty="0" err="1">
                <a:solidFill>
                  <a:schemeClr val="tx1"/>
                </a:solidFill>
                <a:latin typeface="Arial" panose="020B0604020202020204" pitchFamily="34" charset="0"/>
                <a:cs typeface="Arial" panose="020B0604020202020204" pitchFamily="34" charset="0"/>
              </a:rPr>
              <a:t>Humanities</a:t>
            </a:r>
            <a:endParaRPr lang="de-CH" altLang="de-DE" sz="1800" dirty="0">
              <a:solidFill>
                <a:schemeClr val="tx1"/>
              </a:solidFill>
              <a:latin typeface="Arial" panose="020B0604020202020204" pitchFamily="34" charset="0"/>
              <a:cs typeface="Arial" panose="020B0604020202020204" pitchFamily="34" charset="0"/>
            </a:endParaRPr>
          </a:p>
          <a:p>
            <a:pPr marL="457200" indent="-457200" eaLnBrk="1" hangingPunct="1">
              <a:lnSpc>
                <a:spcPts val="2400"/>
              </a:lnSpc>
              <a:spcBef>
                <a:spcPct val="0"/>
              </a:spcBef>
              <a:buFontTx/>
              <a:buNone/>
              <a:defRPr/>
            </a:pPr>
            <a:r>
              <a:rPr lang="de-CH" altLang="de-DE" sz="1800" dirty="0">
                <a:solidFill>
                  <a:schemeClr val="tx1"/>
                </a:solidFill>
                <a:latin typeface="Arial" panose="020B0604020202020204" pitchFamily="34" charset="0"/>
                <a:cs typeface="Arial" panose="020B0604020202020204" pitchFamily="34" charset="0"/>
              </a:rPr>
              <a:t>3b) Management von Archiven, Bibliotheken und Informationszentren</a:t>
            </a:r>
          </a:p>
          <a:p>
            <a:pPr marL="457200" indent="-457200" eaLnBrk="1" hangingPunct="1">
              <a:lnSpc>
                <a:spcPts val="2400"/>
              </a:lnSpc>
              <a:spcBef>
                <a:spcPct val="0"/>
              </a:spcBef>
              <a:buFontTx/>
              <a:buNone/>
              <a:defRPr/>
            </a:pPr>
            <a:r>
              <a:rPr lang="de-CH" altLang="de-DE" sz="1800" dirty="0">
                <a:solidFill>
                  <a:schemeClr val="tx1"/>
                </a:solidFill>
                <a:latin typeface="Arial" panose="020B0604020202020204" pitchFamily="34" charset="0"/>
                <a:cs typeface="Arial" panose="020B0604020202020204" pitchFamily="34" charset="0"/>
              </a:rPr>
              <a:t>3c) Archive, Bibliotheken und Informationszentren im Kontext</a:t>
            </a:r>
          </a:p>
          <a:p>
            <a:pPr marL="457200" indent="-457200" eaLnBrk="1" hangingPunct="1">
              <a:lnSpc>
                <a:spcPts val="2400"/>
              </a:lnSpc>
              <a:spcBef>
                <a:spcPct val="0"/>
              </a:spcBef>
              <a:buFontTx/>
              <a:buNone/>
              <a:defRPr/>
            </a:pPr>
            <a:endParaRPr lang="de-CH" altLang="de-DE" sz="1800" kern="0" dirty="0">
              <a:latin typeface="Arial" charset="0"/>
              <a:cs typeface="Arial" charset="0"/>
            </a:endParaRPr>
          </a:p>
        </p:txBody>
      </p:sp>
      <p:sp>
        <p:nvSpPr>
          <p:cNvPr id="25607" name="Rectangle 4"/>
          <p:cNvSpPr>
            <a:spLocks noChangeArrowheads="1"/>
          </p:cNvSpPr>
          <p:nvPr/>
        </p:nvSpPr>
        <p:spPr bwMode="auto">
          <a:xfrm>
            <a:off x="1185665" y="1916113"/>
            <a:ext cx="7788275" cy="1323975"/>
          </a:xfrm>
          <a:prstGeom prst="rect">
            <a:avLst/>
          </a:prstGeom>
          <a:solidFill>
            <a:srgbClr val="CCFFFF"/>
          </a:solidFill>
          <a:ln w="9525">
            <a:solidFill>
              <a:schemeClr val="tx1"/>
            </a:solidFill>
            <a:miter lim="800000"/>
            <a:headEnd/>
            <a:tailEnd/>
          </a:ln>
        </p:spPr>
        <p:txBody>
          <a:bodyPr lIns="72000" tIns="72000" rIns="72000" bIns="72000"/>
          <a:lstStyle>
            <a:lvl1pPr marL="533400" indent="-533400">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1a) Einführung in die Archiv-, Bibliotheks- und Informationswissenschaft</a:t>
            </a:r>
          </a:p>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1b) </a:t>
            </a:r>
            <a:r>
              <a:rPr lang="de-CH" altLang="de-DE" sz="1800" spc="-80" dirty="0">
                <a:latin typeface="Arial" panose="020B0604020202020204" pitchFamily="34" charset="0"/>
                <a:cs typeface="Arial" panose="020B0604020202020204" pitchFamily="34" charset="0"/>
              </a:rPr>
              <a:t>Aufgaben und Funktionen von Archiven, Bibliotheken und Informationszentren</a:t>
            </a:r>
          </a:p>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1c) Digitale Technologie und Informationssysteme</a:t>
            </a:r>
          </a:p>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1d) Records Management – Information </a:t>
            </a:r>
            <a:r>
              <a:rPr lang="de-CH" altLang="de-DE" sz="1800" dirty="0" err="1">
                <a:latin typeface="Arial" panose="020B0604020202020204" pitchFamily="34" charset="0"/>
                <a:cs typeface="Arial" panose="020B0604020202020204" pitchFamily="34" charset="0"/>
              </a:rPr>
              <a:t>Governance</a:t>
            </a:r>
            <a:endParaRPr lang="de-CH" altLang="de-DE" sz="1800" dirty="0">
              <a:latin typeface="Arial" panose="020B0604020202020204" pitchFamily="34" charset="0"/>
              <a:cs typeface="Arial" panose="020B0604020202020204" pitchFamily="34" charset="0"/>
            </a:endParaRPr>
          </a:p>
        </p:txBody>
      </p:sp>
      <p:sp>
        <p:nvSpPr>
          <p:cNvPr id="25608" name="Rectangle 5"/>
          <p:cNvSpPr>
            <a:spLocks noChangeArrowheads="1"/>
          </p:cNvSpPr>
          <p:nvPr/>
        </p:nvSpPr>
        <p:spPr bwMode="auto">
          <a:xfrm>
            <a:off x="1185665" y="3348038"/>
            <a:ext cx="7788275" cy="1382712"/>
          </a:xfrm>
          <a:prstGeom prst="rect">
            <a:avLst/>
          </a:prstGeom>
          <a:solidFill>
            <a:srgbClr val="FFCC99"/>
          </a:solidFill>
          <a:ln w="9525">
            <a:solidFill>
              <a:schemeClr val="tx1"/>
            </a:solidFill>
            <a:miter lim="800000"/>
            <a:headEnd/>
            <a:tailEnd/>
          </a:ln>
        </p:spPr>
        <p:txBody>
          <a:bodyPr lIns="72000" tIns="72000" rIns="72000" bIns="72000"/>
          <a:lstStyle>
            <a:lvl1pPr marL="533400" indent="-533400">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2a) Informationsvermittlung, Öffentlichkeitsarbeit und Wissensmanagement</a:t>
            </a:r>
          </a:p>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2b) Überlieferungsbildung und Informationsqualität </a:t>
            </a:r>
          </a:p>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2c) Information Retrieval und Datenmanagement</a:t>
            </a:r>
          </a:p>
          <a:p>
            <a:pPr>
              <a:lnSpc>
                <a:spcPts val="2400"/>
              </a:lnSpc>
              <a:buClr>
                <a:srgbClr val="D7004C"/>
              </a:buClr>
              <a:buSzPct val="110000"/>
            </a:pPr>
            <a:r>
              <a:rPr lang="de-CH" altLang="de-DE" sz="1800" dirty="0">
                <a:latin typeface="Arial" panose="020B0604020202020204" pitchFamily="34" charset="0"/>
                <a:cs typeface="Arial" panose="020B0604020202020204" pitchFamily="34" charset="0"/>
              </a:rPr>
              <a:t>2d) Digitalisierung und Digitale Archivierung</a:t>
            </a:r>
          </a:p>
        </p:txBody>
      </p:sp>
      <p:sp>
        <p:nvSpPr>
          <p:cNvPr id="25609" name="Text Box 4"/>
          <p:cNvSpPr txBox="1">
            <a:spLocks noChangeArrowheads="1"/>
          </p:cNvSpPr>
          <p:nvPr/>
        </p:nvSpPr>
        <p:spPr bwMode="auto">
          <a:xfrm rot="-5400000">
            <a:off x="25203" y="3863975"/>
            <a:ext cx="1382712" cy="33813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spcBef>
                <a:spcPct val="50000"/>
              </a:spcBef>
            </a:pPr>
            <a:r>
              <a:rPr lang="de-CH" altLang="de-DE" sz="1600">
                <a:latin typeface="Arial" panose="020B0604020202020204" pitchFamily="34" charset="0"/>
                <a:cs typeface="Arial" panose="020B0604020202020204" pitchFamily="34" charset="0"/>
              </a:rPr>
              <a:t>Aufbaustufe I</a:t>
            </a:r>
          </a:p>
        </p:txBody>
      </p:sp>
      <p:sp>
        <p:nvSpPr>
          <p:cNvPr id="25610" name="Text Box 14"/>
          <p:cNvSpPr txBox="1">
            <a:spLocks noChangeArrowheads="1"/>
          </p:cNvSpPr>
          <p:nvPr/>
        </p:nvSpPr>
        <p:spPr bwMode="auto">
          <a:xfrm rot="-5400000">
            <a:off x="-7341" y="5415756"/>
            <a:ext cx="1439862" cy="346075"/>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spcBef>
                <a:spcPct val="50000"/>
              </a:spcBef>
            </a:pPr>
            <a:r>
              <a:rPr lang="de-CH" altLang="de-DE" sz="1600">
                <a:latin typeface="Arial" panose="020B0604020202020204" pitchFamily="34" charset="0"/>
                <a:cs typeface="Arial" panose="020B0604020202020204" pitchFamily="34" charset="0"/>
              </a:rPr>
              <a:t>Aufbaustufe II</a:t>
            </a:r>
          </a:p>
        </p:txBody>
      </p:sp>
      <p:sp>
        <p:nvSpPr>
          <p:cNvPr id="25611" name="Text Box 3"/>
          <p:cNvSpPr txBox="1">
            <a:spLocks noChangeArrowheads="1"/>
          </p:cNvSpPr>
          <p:nvPr/>
        </p:nvSpPr>
        <p:spPr bwMode="auto">
          <a:xfrm rot="-5400000">
            <a:off x="58540" y="2379663"/>
            <a:ext cx="1323975" cy="34607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gn="ctr">
              <a:spcBef>
                <a:spcPct val="50000"/>
              </a:spcBef>
            </a:pPr>
            <a:r>
              <a:rPr lang="de-CH" altLang="de-DE" sz="1600">
                <a:latin typeface="Arial" panose="020B0604020202020204" pitchFamily="34" charset="0"/>
                <a:cs typeface="Arial" panose="020B0604020202020204" pitchFamily="34" charset="0"/>
              </a:rPr>
              <a:t>Grundstufe</a:t>
            </a:r>
          </a:p>
        </p:txBody>
      </p:sp>
      <p:sp>
        <p:nvSpPr>
          <p:cNvPr id="25612" name="Textfeld 3"/>
          <p:cNvSpPr txBox="1">
            <a:spLocks noChangeArrowheads="1"/>
          </p:cNvSpPr>
          <p:nvPr/>
        </p:nvSpPr>
        <p:spPr bwMode="auto">
          <a:xfrm>
            <a:off x="467394" y="1492250"/>
            <a:ext cx="61928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a:lnSpc>
                <a:spcPct val="90000"/>
              </a:lnSpc>
            </a:pPr>
            <a:r>
              <a:rPr lang="de-CH" altLang="de-DE" sz="1800" b="1" dirty="0">
                <a:latin typeface="Arial" panose="020B0604020202020204" pitchFamily="34" charset="0"/>
                <a:cs typeface="Arial" panose="020B0604020202020204" pitchFamily="34" charset="0"/>
              </a:rPr>
              <a:t>11 Module: je 3-5 ECTS-Punkte / 36-48 Lektionen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332656"/>
            <a:ext cx="6621463" cy="1060599"/>
          </a:xfrm>
        </p:spPr>
        <p:txBody>
          <a:bodyPr/>
          <a:lstStyle/>
          <a:p>
            <a:pPr eaLnBrk="1" hangingPunct="1"/>
            <a:r>
              <a:rPr lang="de-CH" altLang="de-DE" sz="2400" dirty="0" smtClean="0"/>
              <a:t>3. </a:t>
            </a:r>
            <a:r>
              <a:rPr lang="de-CH" altLang="de-DE" sz="2800" dirty="0"/>
              <a:t>Aufbau </a:t>
            </a:r>
            <a:r>
              <a:rPr lang="de-CH" altLang="de-DE" sz="2800" dirty="0" smtClean="0"/>
              <a:t>(IV)    </a:t>
            </a:r>
            <a:r>
              <a:rPr lang="de-CH" altLang="de-DE" sz="2400" dirty="0" smtClean="0"/>
              <a:t/>
            </a:r>
            <a:br>
              <a:rPr lang="de-CH" altLang="de-DE" sz="2400" dirty="0" smtClean="0"/>
            </a:br>
            <a:r>
              <a:rPr lang="de-CH" altLang="de-DE" sz="2400" dirty="0" smtClean="0"/>
              <a:t>    Studienprogramm </a:t>
            </a:r>
            <a:r>
              <a:rPr lang="de-CH" altLang="de-DE" sz="2400" dirty="0"/>
              <a:t>Modul 1a:</a:t>
            </a:r>
            <a:br>
              <a:rPr lang="de-CH" altLang="de-DE" sz="2400" dirty="0"/>
            </a:br>
            <a:r>
              <a:rPr lang="de-CH" altLang="de-DE" sz="2400" dirty="0" smtClean="0"/>
              <a:t>    Einführung </a:t>
            </a:r>
            <a:r>
              <a:rPr lang="de-CH" altLang="de-DE" sz="2400" dirty="0"/>
              <a:t>in die ABI-Wissenschaften</a:t>
            </a:r>
            <a:r>
              <a:rPr lang="de-CH" altLang="de-DE" sz="2800" dirty="0"/>
              <a:t/>
            </a:r>
            <a:br>
              <a:rPr lang="de-CH" altLang="de-DE" sz="2800" dirty="0"/>
            </a:br>
            <a:endParaRPr lang="de-DE" altLang="de-DE" sz="2400" dirty="0"/>
          </a:p>
        </p:txBody>
      </p:sp>
      <p:sp>
        <p:nvSpPr>
          <p:cNvPr id="22531" name="Rectangle 3"/>
          <p:cNvSpPr>
            <a:spLocks noGrp="1" noChangeArrowheads="1"/>
          </p:cNvSpPr>
          <p:nvPr>
            <p:ph idx="1"/>
          </p:nvPr>
        </p:nvSpPr>
        <p:spPr>
          <a:xfrm>
            <a:off x="539552" y="1628775"/>
            <a:ext cx="8280400" cy="4752975"/>
          </a:xfrm>
        </p:spPr>
        <p:txBody>
          <a:bodyPr/>
          <a:lstStyle/>
          <a:p>
            <a:pPr eaLnBrk="1" hangingPunct="1">
              <a:lnSpc>
                <a:spcPct val="83000"/>
              </a:lnSpc>
              <a:buFont typeface="Arial" panose="020B0604020202020204" pitchFamily="34" charset="0"/>
              <a:buNone/>
            </a:pPr>
            <a:r>
              <a:rPr lang="de-CH" altLang="de-DE" b="1" i="1" dirty="0">
                <a:solidFill>
                  <a:srgbClr val="DE005A"/>
                </a:solidFill>
              </a:rPr>
              <a:t>Lernziele:</a:t>
            </a:r>
          </a:p>
          <a:p>
            <a:pPr eaLnBrk="1" hangingPunct="1">
              <a:lnSpc>
                <a:spcPct val="83000"/>
              </a:lnSpc>
            </a:pPr>
            <a:r>
              <a:rPr lang="de-DE" altLang="de-DE" sz="2000" dirty="0">
                <a:solidFill>
                  <a:schemeClr val="tx1"/>
                </a:solidFill>
              </a:rPr>
              <a:t>Über </a:t>
            </a:r>
            <a:r>
              <a:rPr lang="de-DE" altLang="de-DE" sz="2000" b="1" dirty="0">
                <a:solidFill>
                  <a:schemeClr val="tx1"/>
                </a:solidFill>
              </a:rPr>
              <a:t>Grundkenntnisse</a:t>
            </a:r>
            <a:r>
              <a:rPr lang="de-DE" altLang="de-DE" sz="2000" dirty="0">
                <a:solidFill>
                  <a:schemeClr val="tx1"/>
                </a:solidFill>
              </a:rPr>
              <a:t> der beteiligten Wissenschaften</a:t>
            </a:r>
            <a:br>
              <a:rPr lang="de-DE" altLang="de-DE" sz="2000" dirty="0">
                <a:solidFill>
                  <a:schemeClr val="tx1"/>
                </a:solidFill>
              </a:rPr>
            </a:br>
            <a:r>
              <a:rPr lang="de-DE" altLang="de-DE" sz="2000" dirty="0">
                <a:solidFill>
                  <a:schemeClr val="tx1"/>
                </a:solidFill>
              </a:rPr>
              <a:t>(Archiv-, Bibliotheks- und Informationswissenschaft) verfügen</a:t>
            </a:r>
          </a:p>
          <a:p>
            <a:pPr eaLnBrk="1" hangingPunct="1">
              <a:lnSpc>
                <a:spcPct val="83000"/>
              </a:lnSpc>
            </a:pPr>
            <a:r>
              <a:rPr lang="de-DE" altLang="de-DE" sz="2000" dirty="0">
                <a:solidFill>
                  <a:schemeClr val="tx1"/>
                </a:solidFill>
              </a:rPr>
              <a:t>Den </a:t>
            </a:r>
            <a:r>
              <a:rPr lang="de-DE" altLang="de-DE" sz="2000" b="1" dirty="0">
                <a:solidFill>
                  <a:schemeClr val="tx1"/>
                </a:solidFill>
              </a:rPr>
              <a:t>Kontext, die Stellung und Rolle </a:t>
            </a:r>
            <a:r>
              <a:rPr lang="de-DE" altLang="de-DE" sz="2000" dirty="0">
                <a:solidFill>
                  <a:schemeClr val="tx1"/>
                </a:solidFill>
              </a:rPr>
              <a:t>von Archiven, Bibliotheken und Informationszentren kennen, insbesondere die gesellschaftlichen, politischen und institutionellen Rahmenbedingungen, die gesetzlichen Grundlagen und das digitale Umfeld</a:t>
            </a:r>
            <a:endParaRPr lang="de-CH" altLang="de-DE" dirty="0">
              <a:solidFill>
                <a:srgbClr val="DE005A"/>
              </a:solidFill>
            </a:endParaRPr>
          </a:p>
          <a:p>
            <a:pPr eaLnBrk="1" hangingPunct="1">
              <a:lnSpc>
                <a:spcPct val="83000"/>
              </a:lnSpc>
              <a:buFont typeface="Arial" panose="020B0604020202020204" pitchFamily="34" charset="0"/>
              <a:buNone/>
            </a:pPr>
            <a:endParaRPr lang="de-CH" altLang="de-DE" sz="1200" b="1" i="1" dirty="0">
              <a:solidFill>
                <a:srgbClr val="DE005A"/>
              </a:solidFill>
            </a:endParaRPr>
          </a:p>
          <a:p>
            <a:pPr eaLnBrk="1" hangingPunct="1">
              <a:lnSpc>
                <a:spcPct val="83000"/>
              </a:lnSpc>
              <a:buFont typeface="Arial" panose="020B0604020202020204" pitchFamily="34" charset="0"/>
              <a:buNone/>
            </a:pPr>
            <a:r>
              <a:rPr lang="de-CH" altLang="de-DE" b="1" i="1" dirty="0">
                <a:solidFill>
                  <a:srgbClr val="DE005A"/>
                </a:solidFill>
              </a:rPr>
              <a:t>Inhalte:</a:t>
            </a:r>
          </a:p>
          <a:p>
            <a:pPr eaLnBrk="1" hangingPunct="1">
              <a:lnSpc>
                <a:spcPct val="83000"/>
              </a:lnSpc>
            </a:pPr>
            <a:r>
              <a:rPr lang="de-CH" altLang="de-DE" sz="2000" b="1" dirty="0">
                <a:solidFill>
                  <a:schemeClr val="tx1"/>
                </a:solidFill>
              </a:rPr>
              <a:t>Gegenstände, Methoden, Terminologien</a:t>
            </a:r>
            <a:r>
              <a:rPr lang="de-CH" altLang="de-DE" sz="2000" dirty="0">
                <a:solidFill>
                  <a:schemeClr val="tx1"/>
                </a:solidFill>
              </a:rPr>
              <a:t>, Hilfsmittel</a:t>
            </a:r>
          </a:p>
          <a:p>
            <a:pPr eaLnBrk="1" hangingPunct="1">
              <a:lnSpc>
                <a:spcPct val="83000"/>
              </a:lnSpc>
            </a:pPr>
            <a:r>
              <a:rPr lang="de-CH" altLang="de-DE" sz="2000" dirty="0">
                <a:solidFill>
                  <a:schemeClr val="tx1"/>
                </a:solidFill>
              </a:rPr>
              <a:t>Die </a:t>
            </a:r>
            <a:r>
              <a:rPr lang="de-CH" altLang="de-DE" sz="2000" b="1" dirty="0" smtClean="0">
                <a:solidFill>
                  <a:schemeClr val="tx1"/>
                </a:solidFill>
              </a:rPr>
              <a:t>«Landschaft» der ABD-Institutionen </a:t>
            </a:r>
            <a:r>
              <a:rPr lang="de-CH" altLang="de-DE" sz="2000" dirty="0" smtClean="0">
                <a:solidFill>
                  <a:schemeClr val="tx1"/>
                </a:solidFill>
              </a:rPr>
              <a:t>in </a:t>
            </a:r>
            <a:r>
              <a:rPr lang="de-CH" altLang="de-DE" sz="2000" dirty="0">
                <a:solidFill>
                  <a:schemeClr val="tx1"/>
                </a:solidFill>
              </a:rPr>
              <a:t>der Schweiz</a:t>
            </a:r>
            <a:br>
              <a:rPr lang="de-CH" altLang="de-DE" sz="2000" dirty="0">
                <a:solidFill>
                  <a:schemeClr val="tx1"/>
                </a:solidFill>
              </a:rPr>
            </a:br>
            <a:r>
              <a:rPr lang="de-CH" altLang="de-DE" sz="2000" dirty="0">
                <a:solidFill>
                  <a:schemeClr val="tx1"/>
                </a:solidFill>
              </a:rPr>
              <a:t>und im </a:t>
            </a:r>
            <a:r>
              <a:rPr lang="de-CH" altLang="de-DE" sz="2000" dirty="0" smtClean="0">
                <a:solidFill>
                  <a:schemeClr val="tx1"/>
                </a:solidFill>
              </a:rPr>
              <a:t>Ausland</a:t>
            </a:r>
            <a:endParaRPr lang="de-CH" altLang="de-DE" sz="2000" dirty="0">
              <a:solidFill>
                <a:schemeClr val="tx1"/>
              </a:solidFill>
            </a:endParaRPr>
          </a:p>
          <a:p>
            <a:pPr eaLnBrk="1" hangingPunct="1">
              <a:lnSpc>
                <a:spcPct val="83000"/>
              </a:lnSpc>
            </a:pPr>
            <a:r>
              <a:rPr lang="de-CH" altLang="de-DE" sz="2000" dirty="0">
                <a:solidFill>
                  <a:schemeClr val="tx1"/>
                </a:solidFill>
              </a:rPr>
              <a:t>Der gesellschaftliche, politische, kulturelle, historische und normative </a:t>
            </a:r>
            <a:r>
              <a:rPr lang="de-CH" altLang="de-DE" sz="2000" b="1" dirty="0">
                <a:solidFill>
                  <a:schemeClr val="tx1"/>
                </a:solidFill>
              </a:rPr>
              <a:t>Kontext</a:t>
            </a:r>
            <a:r>
              <a:rPr lang="de-CH" altLang="de-DE" sz="2000" dirty="0">
                <a:solidFill>
                  <a:schemeClr val="tx1"/>
                </a:solidFill>
              </a:rPr>
              <a:t> von Archiv, Bibliothek und Informationszentren</a:t>
            </a:r>
          </a:p>
          <a:p>
            <a:pPr eaLnBrk="1" hangingPunct="1">
              <a:lnSpc>
                <a:spcPct val="83000"/>
              </a:lnSpc>
            </a:pPr>
            <a:r>
              <a:rPr lang="de-CH" altLang="de-DE" sz="2000" dirty="0">
                <a:solidFill>
                  <a:schemeClr val="tx1"/>
                </a:solidFill>
              </a:rPr>
              <a:t>Die informationswissenschaftlichen </a:t>
            </a:r>
            <a:r>
              <a:rPr lang="de-CH" altLang="de-DE" sz="2000" b="1" dirty="0">
                <a:solidFill>
                  <a:schemeClr val="tx1"/>
                </a:solidFill>
              </a:rPr>
              <a:t>Berufe im Vergleich</a:t>
            </a:r>
            <a:endParaRPr lang="de-CH" altLang="de-DE" sz="2000" b="1" dirty="0">
              <a:solidFill>
                <a:srgbClr val="DE005A"/>
              </a:solidFill>
            </a:endParaRPr>
          </a:p>
          <a:p>
            <a:pPr eaLnBrk="1" hangingPunct="1">
              <a:lnSpc>
                <a:spcPct val="83000"/>
              </a:lnSpc>
            </a:pPr>
            <a:endParaRPr lang="de-DE" altLang="de-DE" dirty="0"/>
          </a:p>
        </p:txBody>
      </p:sp>
      <p:sp>
        <p:nvSpPr>
          <p:cNvPr id="2662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CE85962D-A783-40B3-8463-DDA702B24995}" type="slidenum">
              <a:rPr lang="en-GB" altLang="fr-FR" sz="1200">
                <a:latin typeface="Helvetica" panose="020B0504020202030204" pitchFamily="34" charset="0"/>
              </a:rPr>
              <a:pPr/>
              <a:t>19</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0" y="332656"/>
            <a:ext cx="6911975" cy="936104"/>
          </a:xfrm>
        </p:spPr>
        <p:txBody>
          <a:bodyPr/>
          <a:lstStyle/>
          <a:p>
            <a:pPr eaLnBrk="1" hangingPunct="1"/>
            <a:r>
              <a:rPr lang="de-CH" altLang="de-DE" sz="2800" dirty="0" smtClean="0"/>
              <a:t/>
            </a:r>
            <a:br>
              <a:rPr lang="de-CH" altLang="de-DE" sz="2800" dirty="0" smtClean="0"/>
            </a:br>
            <a:r>
              <a:rPr lang="de-CH" altLang="de-DE" sz="2800" dirty="0" smtClean="0"/>
              <a:t>Aufbau</a:t>
            </a:r>
            <a:endParaRPr lang="de-CH" altLang="de-DE" sz="2800" dirty="0"/>
          </a:p>
        </p:txBody>
      </p:sp>
      <p:sp>
        <p:nvSpPr>
          <p:cNvPr id="21507" name="Rectangle 3"/>
          <p:cNvSpPr>
            <a:spLocks noGrp="1" noChangeArrowheads="1"/>
          </p:cNvSpPr>
          <p:nvPr>
            <p:ph idx="1"/>
          </p:nvPr>
        </p:nvSpPr>
        <p:spPr/>
        <p:txBody>
          <a:bodyPr/>
          <a:lstStyle/>
          <a:p>
            <a:pPr marL="457200" indent="-457200" eaLnBrk="1" hangingPunct="1">
              <a:buSzPct val="105000"/>
              <a:buFont typeface="Arial" panose="020B0604020202020204" pitchFamily="34" charset="0"/>
              <a:buAutoNum type="arabicPeriod"/>
            </a:pPr>
            <a:r>
              <a:rPr lang="de-CH" altLang="de-DE" dirty="0" smtClean="0"/>
              <a:t>Einführung</a:t>
            </a:r>
            <a:endParaRPr lang="de-CH" altLang="de-DE" dirty="0"/>
          </a:p>
          <a:p>
            <a:pPr marL="457200" indent="-457200" eaLnBrk="1" hangingPunct="1">
              <a:buSzPct val="105000"/>
              <a:buFont typeface="Arial" panose="020B0604020202020204" pitchFamily="34" charset="0"/>
              <a:buAutoNum type="arabicPeriod"/>
            </a:pPr>
            <a:r>
              <a:rPr lang="de-CH" altLang="de-DE" dirty="0" smtClean="0"/>
              <a:t>Grundsätze, Leitideen und Organisation</a:t>
            </a:r>
          </a:p>
          <a:p>
            <a:pPr marL="457200" indent="-457200" eaLnBrk="1" hangingPunct="1">
              <a:buSzPct val="105000"/>
              <a:buFont typeface="Arial" panose="020B0604020202020204" pitchFamily="34" charset="0"/>
              <a:buAutoNum type="arabicPeriod"/>
            </a:pPr>
            <a:r>
              <a:rPr lang="de-CH" altLang="de-DE" dirty="0" smtClean="0"/>
              <a:t>Das aktuelle Studienprogramm CAS/MAS ALIS</a:t>
            </a:r>
            <a:endParaRPr lang="de-CH" altLang="de-DE" dirty="0"/>
          </a:p>
          <a:p>
            <a:pPr marL="457200" indent="-457200" eaLnBrk="1" hangingPunct="1">
              <a:buSzPct val="105000"/>
              <a:buFont typeface="Arial" panose="020B0604020202020204" pitchFamily="34" charset="0"/>
              <a:buAutoNum type="arabicPeriod"/>
            </a:pPr>
            <a:r>
              <a:rPr lang="de-CH" altLang="de-DE" dirty="0" smtClean="0"/>
              <a:t>Entwicklungen 2002-2021 und Planung 2022-2024</a:t>
            </a:r>
            <a:endParaRPr lang="de-CH" altLang="de-DE" dirty="0">
              <a:solidFill>
                <a:srgbClr val="DE005A"/>
              </a:solidFill>
            </a:endParaRPr>
          </a:p>
          <a:p>
            <a:pPr marL="457200" indent="-457200" eaLnBrk="1" hangingPunct="1">
              <a:buSzPct val="105000"/>
              <a:buFont typeface="Arial" panose="020B0604020202020204" pitchFamily="34" charset="0"/>
              <a:buAutoNum type="arabicPeriod"/>
            </a:pPr>
            <a:r>
              <a:rPr lang="de-CH" altLang="de-DE" dirty="0" smtClean="0">
                <a:solidFill>
                  <a:schemeClr val="tx1"/>
                </a:solidFill>
              </a:rPr>
              <a:t>Generalist*innen und Spezialist*innen in Archiv und Bibliothek</a:t>
            </a:r>
          </a:p>
          <a:p>
            <a:pPr marL="457200" indent="-457200" eaLnBrk="1" hangingPunct="1">
              <a:buSzPct val="105000"/>
              <a:buFont typeface="Arial" panose="020B0604020202020204" pitchFamily="34" charset="0"/>
              <a:buAutoNum type="arabicPeriod"/>
            </a:pPr>
            <a:r>
              <a:rPr lang="de-CH" altLang="de-DE" dirty="0" smtClean="0">
                <a:solidFill>
                  <a:schemeClr val="tx1"/>
                </a:solidFill>
              </a:rPr>
              <a:t>Konvergenzen oder Divergenzen</a:t>
            </a:r>
          </a:p>
          <a:p>
            <a:pPr marL="457200" indent="-457200" eaLnBrk="1" hangingPunct="1">
              <a:buSzPct val="105000"/>
              <a:buFont typeface="Arial" panose="020B0604020202020204" pitchFamily="34" charset="0"/>
              <a:buAutoNum type="arabicPeriod"/>
            </a:pPr>
            <a:r>
              <a:rPr lang="de-CH" altLang="de-DE" dirty="0" smtClean="0">
                <a:solidFill>
                  <a:schemeClr val="tx1"/>
                </a:solidFill>
              </a:rPr>
              <a:t>Schluss</a:t>
            </a:r>
          </a:p>
        </p:txBody>
      </p:sp>
      <p:sp>
        <p:nvSpPr>
          <p:cNvPr id="2150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0FED4BEF-EEE6-40C0-90F0-108599FF3914}" type="slidenum">
              <a:rPr lang="en-GB" altLang="fr-FR" sz="1200">
                <a:latin typeface="Helvetica" panose="020B0504020202030204" pitchFamily="34" charset="0"/>
              </a:rPr>
              <a:pPr/>
              <a:t>2</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smtClean="0"/>
              <a:t>41. Österreichischer Archivtag, 21.10.2021</a:t>
            </a:r>
            <a:endParaRPr lang="de-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332656"/>
            <a:ext cx="7127875" cy="1080219"/>
          </a:xfrm>
        </p:spPr>
        <p:txBody>
          <a:bodyPr/>
          <a:lstStyle/>
          <a:p>
            <a:pPr eaLnBrk="1" hangingPunct="1"/>
            <a:r>
              <a:rPr lang="de-CH" altLang="de-DE" sz="2800" dirty="0"/>
              <a:t>3</a:t>
            </a:r>
            <a:r>
              <a:rPr lang="de-CH" altLang="de-DE" sz="2800" dirty="0" smtClean="0"/>
              <a:t>. </a:t>
            </a:r>
            <a:r>
              <a:rPr lang="de-CH" altLang="de-DE" sz="2800" dirty="0"/>
              <a:t>Aufbau und Übersicht </a:t>
            </a:r>
            <a:r>
              <a:rPr lang="de-CH" altLang="de-DE" sz="2800" dirty="0" smtClean="0"/>
              <a:t>(V</a:t>
            </a:r>
            <a:r>
              <a:rPr lang="de-CH" altLang="de-DE" sz="2800" dirty="0"/>
              <a:t>) </a:t>
            </a:r>
            <a:br>
              <a:rPr lang="de-CH" altLang="de-DE" sz="2800" dirty="0"/>
            </a:br>
            <a:r>
              <a:rPr lang="de-CH" altLang="de-DE" sz="2400" dirty="0" smtClean="0"/>
              <a:t>    Studienprogramm </a:t>
            </a:r>
            <a:r>
              <a:rPr lang="de-CH" altLang="de-DE" sz="2400" dirty="0"/>
              <a:t>Modul 1b:</a:t>
            </a:r>
            <a:br>
              <a:rPr lang="de-CH" altLang="de-DE" sz="2400" dirty="0"/>
            </a:br>
            <a:r>
              <a:rPr lang="de-CH" altLang="de-DE" sz="2400" dirty="0" smtClean="0"/>
              <a:t>    Aufgaben </a:t>
            </a:r>
            <a:r>
              <a:rPr lang="de-CH" altLang="de-DE" sz="2400" dirty="0"/>
              <a:t>und Funktionen von ABI-Diensten</a:t>
            </a:r>
            <a:endParaRPr lang="de-DE" altLang="de-DE" sz="2400" dirty="0"/>
          </a:p>
        </p:txBody>
      </p:sp>
      <p:sp>
        <p:nvSpPr>
          <p:cNvPr id="23555" name="Rectangle 3"/>
          <p:cNvSpPr>
            <a:spLocks noGrp="1" noChangeArrowheads="1"/>
          </p:cNvSpPr>
          <p:nvPr>
            <p:ph idx="1"/>
          </p:nvPr>
        </p:nvSpPr>
        <p:spPr>
          <a:xfrm>
            <a:off x="540767" y="1556370"/>
            <a:ext cx="8567737" cy="4968974"/>
          </a:xfrm>
        </p:spPr>
        <p:txBody>
          <a:bodyPr/>
          <a:lstStyle/>
          <a:p>
            <a:pPr eaLnBrk="1" hangingPunct="1">
              <a:buFont typeface="Arial" panose="020B0604020202020204" pitchFamily="34" charset="0"/>
              <a:buNone/>
            </a:pPr>
            <a:r>
              <a:rPr lang="de-CH" altLang="de-DE" b="1" i="1" dirty="0">
                <a:solidFill>
                  <a:srgbClr val="DE005A"/>
                </a:solidFill>
              </a:rPr>
              <a:t>Lernziele:</a:t>
            </a:r>
          </a:p>
          <a:p>
            <a:pPr eaLnBrk="1" hangingPunct="1"/>
            <a:r>
              <a:rPr lang="de-CH" altLang="de-DE" sz="1800" b="1" dirty="0">
                <a:solidFill>
                  <a:schemeClr val="tx1"/>
                </a:solidFill>
              </a:rPr>
              <a:t>Hauptaufgaben</a:t>
            </a:r>
            <a:r>
              <a:rPr lang="de-CH" altLang="de-DE" sz="1800" dirty="0">
                <a:solidFill>
                  <a:schemeClr val="tx1"/>
                </a:solidFill>
              </a:rPr>
              <a:t> von Archiven, Bibliotheken und anderen Informationszentren im Überblick kennen, </a:t>
            </a:r>
            <a:r>
              <a:rPr lang="de-CH" altLang="de-DE" sz="1800" b="1" dirty="0">
                <a:solidFill>
                  <a:schemeClr val="tx1"/>
                </a:solidFill>
              </a:rPr>
              <a:t>Kernkompetenzen</a:t>
            </a:r>
            <a:r>
              <a:rPr lang="de-CH" altLang="de-DE" sz="1800" dirty="0">
                <a:solidFill>
                  <a:schemeClr val="tx1"/>
                </a:solidFill>
              </a:rPr>
              <a:t> </a:t>
            </a:r>
            <a:r>
              <a:rPr lang="de-CH" altLang="de-DE" sz="1800" dirty="0">
                <a:solidFill>
                  <a:srgbClr val="0000CC"/>
                </a:solidFill>
              </a:rPr>
              <a:t>erwerben</a:t>
            </a:r>
          </a:p>
          <a:p>
            <a:pPr eaLnBrk="1" hangingPunct="1"/>
            <a:r>
              <a:rPr lang="de-CH" altLang="de-DE" sz="1800" dirty="0">
                <a:solidFill>
                  <a:schemeClr val="tx1"/>
                </a:solidFill>
              </a:rPr>
              <a:t>Hauptfunktionen in ihren Grundzügen, auf </a:t>
            </a:r>
            <a:r>
              <a:rPr lang="de-CH" altLang="de-DE" sz="1800" b="1" dirty="0">
                <a:solidFill>
                  <a:schemeClr val="tx1"/>
                </a:solidFill>
              </a:rPr>
              <a:t>theoretischer </a:t>
            </a:r>
            <a:r>
              <a:rPr lang="de-CH" altLang="de-DE" sz="1800" dirty="0">
                <a:solidFill>
                  <a:schemeClr val="tx1"/>
                </a:solidFill>
              </a:rPr>
              <a:t>Ebene und in </a:t>
            </a:r>
            <a:r>
              <a:rPr lang="de-CH" altLang="de-DE" sz="1800" b="1" dirty="0">
                <a:solidFill>
                  <a:schemeClr val="tx1"/>
                </a:solidFill>
              </a:rPr>
              <a:t>historischer</a:t>
            </a:r>
            <a:r>
              <a:rPr lang="de-CH" altLang="de-DE" sz="1800" dirty="0">
                <a:solidFill>
                  <a:schemeClr val="tx1"/>
                </a:solidFill>
              </a:rPr>
              <a:t> Perspektive und im </a:t>
            </a:r>
            <a:r>
              <a:rPr lang="de-CH" altLang="de-DE" sz="1800" b="1" dirty="0">
                <a:solidFill>
                  <a:schemeClr val="tx1"/>
                </a:solidFill>
              </a:rPr>
              <a:t>digitalen Kontext </a:t>
            </a:r>
            <a:r>
              <a:rPr lang="de-CH" altLang="de-DE" sz="1800" dirty="0">
                <a:solidFill>
                  <a:srgbClr val="0000CC"/>
                </a:solidFill>
              </a:rPr>
              <a:t>verstehen </a:t>
            </a:r>
            <a:r>
              <a:rPr lang="de-CH" altLang="de-DE" sz="1800" dirty="0">
                <a:solidFill>
                  <a:schemeClr val="tx1"/>
                </a:solidFill>
              </a:rPr>
              <a:t>und </a:t>
            </a:r>
            <a:r>
              <a:rPr lang="de-CH" altLang="de-DE" sz="1800" dirty="0">
                <a:solidFill>
                  <a:srgbClr val="0000CC"/>
                </a:solidFill>
              </a:rPr>
              <a:t>umsetzen</a:t>
            </a:r>
            <a:r>
              <a:rPr lang="de-CH" altLang="de-DE" sz="1800" dirty="0">
                <a:solidFill>
                  <a:schemeClr val="tx1"/>
                </a:solidFill>
              </a:rPr>
              <a:t> können</a:t>
            </a:r>
            <a:endParaRPr lang="de-CH" altLang="de-DE" sz="1800" dirty="0">
              <a:solidFill>
                <a:srgbClr val="DE005A"/>
              </a:solidFill>
            </a:endParaRPr>
          </a:p>
          <a:p>
            <a:pPr eaLnBrk="1" hangingPunct="1">
              <a:buFont typeface="Arial" panose="020B0604020202020204" pitchFamily="34" charset="0"/>
              <a:buNone/>
            </a:pPr>
            <a:endParaRPr lang="de-CH" altLang="de-DE" sz="1200" b="1" i="1" dirty="0">
              <a:solidFill>
                <a:srgbClr val="DE005A"/>
              </a:solidFill>
            </a:endParaRPr>
          </a:p>
          <a:p>
            <a:pPr eaLnBrk="1" hangingPunct="1">
              <a:buFont typeface="Arial" panose="020B0604020202020204" pitchFamily="34" charset="0"/>
              <a:buNone/>
            </a:pPr>
            <a:r>
              <a:rPr lang="de-CH" altLang="de-DE" b="1" i="1" dirty="0">
                <a:solidFill>
                  <a:srgbClr val="DE005A"/>
                </a:solidFill>
              </a:rPr>
              <a:t>Inhalte:</a:t>
            </a:r>
          </a:p>
          <a:p>
            <a:pPr eaLnBrk="1" hangingPunct="1"/>
            <a:r>
              <a:rPr lang="de-CH" altLang="de-DE" sz="1800" dirty="0">
                <a:solidFill>
                  <a:srgbClr val="0000CC"/>
                </a:solidFill>
              </a:rPr>
              <a:t>Archivische und bibliothekarische Hauptaufgaben im Überblick</a:t>
            </a:r>
          </a:p>
          <a:p>
            <a:pPr eaLnBrk="1" hangingPunct="1"/>
            <a:r>
              <a:rPr lang="de-DE" altLang="de-DE" sz="1800" dirty="0">
                <a:solidFill>
                  <a:schemeClr val="tx1"/>
                </a:solidFill>
              </a:rPr>
              <a:t>Einführung in </a:t>
            </a:r>
            <a:r>
              <a:rPr lang="de-DE" altLang="de-DE" sz="1800" dirty="0" err="1">
                <a:solidFill>
                  <a:schemeClr val="tx1"/>
                </a:solidFill>
              </a:rPr>
              <a:t>archivische</a:t>
            </a:r>
            <a:r>
              <a:rPr lang="de-DE" altLang="de-DE" sz="1800" dirty="0">
                <a:solidFill>
                  <a:schemeClr val="tx1"/>
                </a:solidFill>
              </a:rPr>
              <a:t> Bewertung und bibliothekarische Ausscheidung</a:t>
            </a:r>
          </a:p>
          <a:p>
            <a:pPr eaLnBrk="1" hangingPunct="1"/>
            <a:r>
              <a:rPr lang="de-DE" altLang="de-DE" sz="1800" dirty="0">
                <a:solidFill>
                  <a:schemeClr val="tx1"/>
                </a:solidFill>
              </a:rPr>
              <a:t>Sicherung bzw. Erwerbung</a:t>
            </a:r>
            <a:endParaRPr lang="de-CH" altLang="de-DE" sz="1800" dirty="0">
              <a:solidFill>
                <a:schemeClr val="tx1"/>
              </a:solidFill>
            </a:endParaRPr>
          </a:p>
          <a:p>
            <a:pPr eaLnBrk="1" hangingPunct="1"/>
            <a:r>
              <a:rPr lang="de-CH" altLang="de-DE" sz="1800" dirty="0">
                <a:solidFill>
                  <a:schemeClr val="tx1"/>
                </a:solidFill>
              </a:rPr>
              <a:t>Erschliessung bzw. Indexierung und Katalogisierung</a:t>
            </a:r>
          </a:p>
          <a:p>
            <a:pPr eaLnBrk="1" hangingPunct="1"/>
            <a:r>
              <a:rPr lang="de-CH" altLang="de-DE" sz="1800" dirty="0">
                <a:solidFill>
                  <a:schemeClr val="tx1"/>
                </a:solidFill>
              </a:rPr>
              <a:t>Bestandserhaltung: Konservierung und Restaurierung</a:t>
            </a:r>
          </a:p>
          <a:p>
            <a:pPr eaLnBrk="1" hangingPunct="1"/>
            <a:r>
              <a:rPr lang="de-DE" altLang="de-DE" sz="1800" dirty="0">
                <a:solidFill>
                  <a:schemeClr val="tx1"/>
                </a:solidFill>
              </a:rPr>
              <a:t>Zugang und Vermittlung</a:t>
            </a:r>
            <a:endParaRPr lang="de-CH" altLang="de-DE" sz="1800" dirty="0">
              <a:solidFill>
                <a:schemeClr val="tx1"/>
              </a:solidFill>
            </a:endParaRPr>
          </a:p>
          <a:p>
            <a:pPr eaLnBrk="1" hangingPunct="1"/>
            <a:r>
              <a:rPr lang="de-CH" altLang="de-DE" sz="1800" dirty="0">
                <a:solidFill>
                  <a:schemeClr val="tx1"/>
                </a:solidFill>
              </a:rPr>
              <a:t>Freiwillige </a:t>
            </a:r>
            <a:r>
              <a:rPr lang="de-CH" altLang="de-DE" sz="1800" dirty="0" smtClean="0">
                <a:solidFill>
                  <a:srgbClr val="0000CC"/>
                </a:solidFill>
              </a:rPr>
              <a:t>Workshops:</a:t>
            </a:r>
            <a:r>
              <a:rPr lang="de-CH" altLang="de-DE" sz="1800" dirty="0" smtClean="0">
                <a:solidFill>
                  <a:schemeClr val="tx1"/>
                </a:solidFill>
              </a:rPr>
              <a:t> </a:t>
            </a:r>
            <a:r>
              <a:rPr lang="de-CH" altLang="de-DE" sz="1800" dirty="0">
                <a:solidFill>
                  <a:schemeClr val="tx1"/>
                </a:solidFill>
              </a:rPr>
              <a:t>bibliothekarische und </a:t>
            </a:r>
            <a:r>
              <a:rPr lang="de-CH" altLang="de-DE" sz="1800" dirty="0" err="1">
                <a:solidFill>
                  <a:schemeClr val="tx1"/>
                </a:solidFill>
              </a:rPr>
              <a:t>archivische</a:t>
            </a:r>
            <a:r>
              <a:rPr lang="de-CH" altLang="de-DE" sz="1800" dirty="0">
                <a:solidFill>
                  <a:schemeClr val="tx1"/>
                </a:solidFill>
              </a:rPr>
              <a:t>  </a:t>
            </a:r>
            <a:r>
              <a:rPr lang="de-CH" altLang="de-DE" sz="1800" dirty="0">
                <a:solidFill>
                  <a:srgbClr val="0000CC"/>
                </a:solidFill>
              </a:rPr>
              <a:t>Erschliessung</a:t>
            </a:r>
          </a:p>
        </p:txBody>
      </p:sp>
      <p:sp>
        <p:nvSpPr>
          <p:cNvPr id="2765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69A4A44D-3F29-46A6-806C-FDDEF8E24D9D}" type="slidenum">
              <a:rPr lang="en-GB" altLang="fr-FR" sz="1200">
                <a:latin typeface="Helvetica" panose="020B0504020202030204" pitchFamily="34" charset="0"/>
              </a:rPr>
              <a:pPr/>
              <a:t>20</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5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332656"/>
            <a:ext cx="7488832" cy="1008112"/>
          </a:xfrm>
        </p:spPr>
        <p:txBody>
          <a:bodyPr/>
          <a:lstStyle/>
          <a:p>
            <a:pPr eaLnBrk="1" hangingPunct="1"/>
            <a:r>
              <a:rPr lang="de-CH" altLang="de-DE" sz="2800" dirty="0"/>
              <a:t>3</a:t>
            </a:r>
            <a:r>
              <a:rPr lang="de-CH" altLang="de-DE" sz="2800" dirty="0" smtClean="0"/>
              <a:t>. </a:t>
            </a:r>
            <a:r>
              <a:rPr lang="de-CH" altLang="de-DE" sz="2800" dirty="0"/>
              <a:t>Aufbau und Übersicht (</a:t>
            </a:r>
            <a:r>
              <a:rPr lang="de-CH" altLang="de-DE" sz="2800" dirty="0" smtClean="0"/>
              <a:t>VI)             </a:t>
            </a:r>
            <a:r>
              <a:rPr lang="de-CH" altLang="de-DE" sz="2400" dirty="0" smtClean="0"/>
              <a:t/>
            </a:r>
            <a:br>
              <a:rPr lang="de-CH" altLang="de-DE" sz="2400" dirty="0" smtClean="0"/>
            </a:br>
            <a:r>
              <a:rPr lang="de-CH" altLang="de-DE" sz="2400" dirty="0" smtClean="0"/>
              <a:t>    Studienprogramm </a:t>
            </a:r>
            <a:r>
              <a:rPr lang="de-CH" altLang="de-DE" sz="2400" dirty="0"/>
              <a:t>Modul 1c: </a:t>
            </a:r>
            <a:r>
              <a:rPr lang="de-CH" altLang="de-DE" sz="2400" dirty="0" smtClean="0"/>
              <a:t/>
            </a:r>
            <a:br>
              <a:rPr lang="de-CH" altLang="de-DE" sz="2400" dirty="0" smtClean="0"/>
            </a:br>
            <a:r>
              <a:rPr lang="de-CH" altLang="de-DE" sz="2400" dirty="0" smtClean="0"/>
              <a:t>    Digitale Technologie </a:t>
            </a:r>
            <a:r>
              <a:rPr lang="de-CH" altLang="de-DE" sz="2400" dirty="0"/>
              <a:t>und </a:t>
            </a:r>
            <a:r>
              <a:rPr lang="de-CH" altLang="de-DE" sz="2400" dirty="0" smtClean="0"/>
              <a:t>Informationssysteme</a:t>
            </a:r>
            <a:endParaRPr lang="de-DE" altLang="de-DE" dirty="0"/>
          </a:p>
        </p:txBody>
      </p:sp>
      <p:sp>
        <p:nvSpPr>
          <p:cNvPr id="25603" name="Rectangle 3"/>
          <p:cNvSpPr>
            <a:spLocks noGrp="1" noChangeArrowheads="1"/>
          </p:cNvSpPr>
          <p:nvPr>
            <p:ph idx="1"/>
          </p:nvPr>
        </p:nvSpPr>
        <p:spPr>
          <a:xfrm>
            <a:off x="539750" y="1628800"/>
            <a:ext cx="8712770" cy="4824959"/>
          </a:xfrm>
        </p:spPr>
        <p:txBody>
          <a:bodyPr/>
          <a:lstStyle/>
          <a:p>
            <a:pPr eaLnBrk="1" hangingPunct="1">
              <a:buFont typeface="Arial" panose="020B0604020202020204" pitchFamily="34" charset="0"/>
              <a:buNone/>
            </a:pPr>
            <a:r>
              <a:rPr lang="de-CH" altLang="de-DE" b="1" i="1" dirty="0">
                <a:solidFill>
                  <a:srgbClr val="DE005A"/>
                </a:solidFill>
              </a:rPr>
              <a:t>Lernziele:</a:t>
            </a:r>
          </a:p>
          <a:p>
            <a:pPr eaLnBrk="1" hangingPunct="1"/>
            <a:r>
              <a:rPr lang="de-DE" altLang="de-DE" sz="1800" dirty="0">
                <a:solidFill>
                  <a:srgbClr val="0000CC"/>
                </a:solidFill>
              </a:rPr>
              <a:t>Technologische Grundlagen </a:t>
            </a:r>
            <a:r>
              <a:rPr lang="de-DE" altLang="de-DE" sz="1800" dirty="0">
                <a:solidFill>
                  <a:schemeClr val="tx1"/>
                </a:solidFill>
              </a:rPr>
              <a:t>der Digitalisierung kennen</a:t>
            </a:r>
          </a:p>
          <a:p>
            <a:pPr eaLnBrk="1" hangingPunct="1"/>
            <a:r>
              <a:rPr lang="de-DE" altLang="de-DE" sz="1800" dirty="0">
                <a:solidFill>
                  <a:srgbClr val="0000CC"/>
                </a:solidFill>
              </a:rPr>
              <a:t>Datenformate</a:t>
            </a:r>
            <a:r>
              <a:rPr lang="de-DE" altLang="de-DE" sz="1800" dirty="0">
                <a:solidFill>
                  <a:schemeClr val="tx1"/>
                </a:solidFill>
              </a:rPr>
              <a:t> für unstrukturierte und strukturierte Daten kennen</a:t>
            </a:r>
          </a:p>
          <a:p>
            <a:pPr eaLnBrk="1" hangingPunct="1"/>
            <a:r>
              <a:rPr lang="de-DE" altLang="de-DE" sz="1800" dirty="0">
                <a:solidFill>
                  <a:schemeClr val="tx1"/>
                </a:solidFill>
              </a:rPr>
              <a:t>Mit Daten in </a:t>
            </a:r>
            <a:r>
              <a:rPr lang="de-DE" altLang="de-DE" sz="1800" dirty="0">
                <a:solidFill>
                  <a:srgbClr val="0000CC"/>
                </a:solidFill>
              </a:rPr>
              <a:t>Datenbanksystemen</a:t>
            </a:r>
            <a:r>
              <a:rPr lang="de-DE" altLang="de-DE" sz="1800" dirty="0">
                <a:solidFill>
                  <a:schemeClr val="tx1"/>
                </a:solidFill>
              </a:rPr>
              <a:t> umgehen können</a:t>
            </a:r>
          </a:p>
          <a:p>
            <a:pPr eaLnBrk="1" hangingPunct="1"/>
            <a:r>
              <a:rPr lang="de-DE" altLang="de-DE" sz="1800" dirty="0">
                <a:solidFill>
                  <a:schemeClr val="tx1"/>
                </a:solidFill>
              </a:rPr>
              <a:t>Grundlagen des Internet kennen</a:t>
            </a:r>
          </a:p>
          <a:p>
            <a:pPr eaLnBrk="1" hangingPunct="1"/>
            <a:r>
              <a:rPr lang="de-DE" altLang="de-DE" sz="1800" dirty="0">
                <a:solidFill>
                  <a:schemeClr val="tx1"/>
                </a:solidFill>
              </a:rPr>
              <a:t>Grundzüge des </a:t>
            </a:r>
            <a:r>
              <a:rPr lang="de-DE" altLang="de-DE" sz="1800" dirty="0">
                <a:solidFill>
                  <a:srgbClr val="0000CC"/>
                </a:solidFill>
              </a:rPr>
              <a:t>IT-Projektmanagements</a:t>
            </a:r>
            <a:r>
              <a:rPr lang="de-DE" altLang="de-DE" sz="1800" dirty="0">
                <a:solidFill>
                  <a:schemeClr val="tx1"/>
                </a:solidFill>
              </a:rPr>
              <a:t> beherrschen, IT-Beschaffungen</a:t>
            </a:r>
          </a:p>
          <a:p>
            <a:pPr eaLnBrk="1" hangingPunct="1"/>
            <a:r>
              <a:rPr lang="de-DE" altLang="de-DE" sz="1800" dirty="0">
                <a:solidFill>
                  <a:schemeClr val="tx1"/>
                </a:solidFill>
              </a:rPr>
              <a:t>Methoden zur Entwicklung von </a:t>
            </a:r>
            <a:r>
              <a:rPr lang="de-DE" altLang="de-DE" sz="1800" dirty="0">
                <a:solidFill>
                  <a:srgbClr val="0000CC"/>
                </a:solidFill>
              </a:rPr>
              <a:t>Informationssystemen</a:t>
            </a:r>
            <a:r>
              <a:rPr lang="de-DE" altLang="de-DE" sz="1800" dirty="0">
                <a:solidFill>
                  <a:schemeClr val="tx1"/>
                </a:solidFill>
              </a:rPr>
              <a:t> kennen </a:t>
            </a:r>
            <a:endParaRPr lang="de-CH" altLang="de-DE" sz="1800" dirty="0">
              <a:solidFill>
                <a:schemeClr val="tx1"/>
              </a:solidFill>
            </a:endParaRPr>
          </a:p>
          <a:p>
            <a:pPr eaLnBrk="1" hangingPunct="1">
              <a:buFont typeface="Arial" panose="020B0604020202020204" pitchFamily="34" charset="0"/>
              <a:buNone/>
            </a:pPr>
            <a:endParaRPr lang="de-CH" altLang="de-DE" sz="1200" b="1" i="1" dirty="0">
              <a:solidFill>
                <a:srgbClr val="DE005A"/>
              </a:solidFill>
            </a:endParaRPr>
          </a:p>
          <a:p>
            <a:pPr eaLnBrk="1" hangingPunct="1">
              <a:buFont typeface="Arial" panose="020B0604020202020204" pitchFamily="34" charset="0"/>
              <a:buNone/>
            </a:pPr>
            <a:r>
              <a:rPr lang="de-CH" altLang="de-DE" b="1" i="1" dirty="0">
                <a:solidFill>
                  <a:srgbClr val="DE005A"/>
                </a:solidFill>
              </a:rPr>
              <a:t>Inhalte:</a:t>
            </a:r>
          </a:p>
          <a:p>
            <a:pPr eaLnBrk="1" hangingPunct="1"/>
            <a:r>
              <a:rPr lang="de-CH" altLang="de-DE" sz="1800" dirty="0">
                <a:solidFill>
                  <a:srgbClr val="0000CC"/>
                </a:solidFill>
              </a:rPr>
              <a:t>Grundlagen</a:t>
            </a:r>
            <a:r>
              <a:rPr lang="de-CH" altLang="de-DE" sz="1800" dirty="0">
                <a:solidFill>
                  <a:schemeClr val="tx1"/>
                </a:solidFill>
              </a:rPr>
              <a:t> der IT</a:t>
            </a:r>
          </a:p>
          <a:p>
            <a:pPr eaLnBrk="1" hangingPunct="1"/>
            <a:r>
              <a:rPr lang="de-CH" altLang="de-DE" sz="1800" dirty="0">
                <a:solidFill>
                  <a:schemeClr val="tx1"/>
                </a:solidFill>
              </a:rPr>
              <a:t>Datenformate und Datenstrukturen, Datenbanksysteme und Datenschemata</a:t>
            </a:r>
          </a:p>
          <a:p>
            <a:pPr eaLnBrk="1" hangingPunct="1"/>
            <a:r>
              <a:rPr lang="de-CH" altLang="de-DE" sz="1800" dirty="0">
                <a:solidFill>
                  <a:schemeClr val="tx1"/>
                </a:solidFill>
              </a:rPr>
              <a:t>Internet und Dateiformate im Internet</a:t>
            </a:r>
          </a:p>
          <a:p>
            <a:pPr eaLnBrk="1" hangingPunct="1"/>
            <a:r>
              <a:rPr lang="de-CH" altLang="de-DE" sz="1800" dirty="0">
                <a:solidFill>
                  <a:schemeClr val="tx1"/>
                </a:solidFill>
              </a:rPr>
              <a:t>Grundlagen von </a:t>
            </a:r>
            <a:r>
              <a:rPr lang="de-CH" altLang="de-DE" sz="1800" dirty="0">
                <a:solidFill>
                  <a:srgbClr val="0000CC"/>
                </a:solidFill>
              </a:rPr>
              <a:t>IT-Infrastrukturen</a:t>
            </a:r>
            <a:r>
              <a:rPr lang="de-CH" altLang="de-DE" sz="1800" dirty="0">
                <a:solidFill>
                  <a:schemeClr val="tx1"/>
                </a:solidFill>
              </a:rPr>
              <a:t> und IT-Management</a:t>
            </a:r>
          </a:p>
          <a:p>
            <a:pPr eaLnBrk="1" hangingPunct="1"/>
            <a:r>
              <a:rPr lang="de-CH" altLang="de-DE" sz="1800" dirty="0">
                <a:solidFill>
                  <a:schemeClr val="tx1"/>
                </a:solidFill>
              </a:rPr>
              <a:t>Entwicklung, Beschaffung und Einführung </a:t>
            </a:r>
            <a:r>
              <a:rPr lang="de-CH" altLang="de-DE" sz="1800" dirty="0">
                <a:solidFill>
                  <a:srgbClr val="0000CC"/>
                </a:solidFill>
              </a:rPr>
              <a:t>von Informationssystemen</a:t>
            </a:r>
          </a:p>
          <a:p>
            <a:pPr eaLnBrk="1" hangingPunct="1"/>
            <a:r>
              <a:rPr lang="de-CH" altLang="de-DE" sz="1800" dirty="0">
                <a:solidFill>
                  <a:schemeClr val="tx1"/>
                </a:solidFill>
              </a:rPr>
              <a:t>Freiwilliger </a:t>
            </a:r>
            <a:r>
              <a:rPr lang="de-CH" altLang="de-DE" sz="1800" dirty="0">
                <a:solidFill>
                  <a:srgbClr val="0000CC"/>
                </a:solidFill>
              </a:rPr>
              <a:t>Workshop</a:t>
            </a:r>
            <a:r>
              <a:rPr lang="de-CH" altLang="de-DE" sz="1800" dirty="0">
                <a:solidFill>
                  <a:schemeClr val="tx1"/>
                </a:solidFill>
              </a:rPr>
              <a:t>: </a:t>
            </a:r>
            <a:r>
              <a:rPr lang="de-CH" altLang="de-DE" sz="1800" dirty="0">
                <a:solidFill>
                  <a:srgbClr val="0000CC"/>
                </a:solidFill>
              </a:rPr>
              <a:t>Datenbanken</a:t>
            </a:r>
          </a:p>
        </p:txBody>
      </p:sp>
      <p:sp>
        <p:nvSpPr>
          <p:cNvPr id="2970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1AB6C496-56DC-49E9-927A-C817499EC3A7}" type="slidenum">
              <a:rPr lang="en-GB" altLang="fr-FR" sz="1200">
                <a:latin typeface="Helvetica" panose="020B0504020202030204" pitchFamily="34" charset="0"/>
              </a:rPr>
              <a:pPr/>
              <a:t>21</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0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60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60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1520" y="404664"/>
            <a:ext cx="7920880" cy="992187"/>
          </a:xfrm>
        </p:spPr>
        <p:txBody>
          <a:bodyPr/>
          <a:lstStyle/>
          <a:p>
            <a:pPr eaLnBrk="1" hangingPunct="1"/>
            <a:r>
              <a:rPr lang="de-CH" altLang="de-DE" sz="2800" dirty="0"/>
              <a:t>3</a:t>
            </a:r>
            <a:r>
              <a:rPr lang="de-CH" altLang="de-DE" sz="2800" dirty="0" smtClean="0"/>
              <a:t>. </a:t>
            </a:r>
            <a:r>
              <a:rPr lang="de-CH" altLang="de-DE" sz="2800" dirty="0"/>
              <a:t>Aufbau und Übersicht (</a:t>
            </a:r>
            <a:r>
              <a:rPr lang="de-CH" altLang="de-DE" sz="2800" dirty="0" smtClean="0"/>
              <a:t>VII) </a:t>
            </a:r>
            <a:r>
              <a:rPr lang="de-CH" altLang="de-DE" sz="2400" dirty="0"/>
              <a:t/>
            </a:r>
            <a:br>
              <a:rPr lang="de-CH" altLang="de-DE" sz="2400" dirty="0"/>
            </a:br>
            <a:r>
              <a:rPr lang="de-CH" altLang="de-DE" sz="2400" dirty="0" smtClean="0"/>
              <a:t>    Studienprogramm </a:t>
            </a:r>
            <a:r>
              <a:rPr lang="de-CH" altLang="de-DE" sz="2400" dirty="0"/>
              <a:t>Modul 1d: </a:t>
            </a:r>
            <a:br>
              <a:rPr lang="de-CH" altLang="de-DE" sz="2400" dirty="0"/>
            </a:br>
            <a:r>
              <a:rPr lang="de-CH" altLang="de-DE" sz="2400" dirty="0" smtClean="0"/>
              <a:t>    Records Management - Information </a:t>
            </a:r>
            <a:r>
              <a:rPr lang="de-CH" altLang="de-DE" sz="2400" dirty="0" err="1" smtClean="0"/>
              <a:t>Governance</a:t>
            </a:r>
            <a:endParaRPr lang="de-DE" altLang="de-DE" sz="2400" dirty="0"/>
          </a:p>
        </p:txBody>
      </p:sp>
      <p:sp>
        <p:nvSpPr>
          <p:cNvPr id="24579" name="Rectangle 3"/>
          <p:cNvSpPr>
            <a:spLocks noGrp="1" noChangeArrowheads="1"/>
          </p:cNvSpPr>
          <p:nvPr>
            <p:ph idx="1"/>
          </p:nvPr>
        </p:nvSpPr>
        <p:spPr>
          <a:xfrm>
            <a:off x="539552" y="1557338"/>
            <a:ext cx="8518525" cy="4819650"/>
          </a:xfrm>
        </p:spPr>
        <p:txBody>
          <a:bodyPr/>
          <a:lstStyle/>
          <a:p>
            <a:pPr eaLnBrk="1" hangingPunct="1">
              <a:buFont typeface="Arial" panose="020B0604020202020204" pitchFamily="34" charset="0"/>
              <a:buNone/>
            </a:pPr>
            <a:r>
              <a:rPr lang="de-CH" altLang="de-DE" b="1" i="1" dirty="0">
                <a:solidFill>
                  <a:srgbClr val="DE005A"/>
                </a:solidFill>
              </a:rPr>
              <a:t>Lernziele:</a:t>
            </a:r>
          </a:p>
          <a:p>
            <a:pPr eaLnBrk="1" hangingPunct="1"/>
            <a:r>
              <a:rPr lang="de-DE" altLang="de-DE" sz="1800" dirty="0">
                <a:solidFill>
                  <a:srgbClr val="0000CC"/>
                </a:solidFill>
              </a:rPr>
              <a:t>Geschäftsprozesse</a:t>
            </a:r>
            <a:r>
              <a:rPr lang="de-DE" altLang="de-DE" sz="1800" dirty="0">
                <a:solidFill>
                  <a:schemeClr val="tx1"/>
                </a:solidFill>
              </a:rPr>
              <a:t> im Hinblick auf Informationen, Daten und Nachweisbarkeit analysieren können</a:t>
            </a:r>
          </a:p>
          <a:p>
            <a:pPr eaLnBrk="1" hangingPunct="1"/>
            <a:r>
              <a:rPr lang="de-DE" altLang="de-DE" sz="1800" dirty="0">
                <a:solidFill>
                  <a:schemeClr val="tx1"/>
                </a:solidFill>
              </a:rPr>
              <a:t>Wichtige </a:t>
            </a:r>
            <a:r>
              <a:rPr lang="de-DE" altLang="de-DE" sz="1800" dirty="0">
                <a:solidFill>
                  <a:srgbClr val="0000CC"/>
                </a:solidFill>
              </a:rPr>
              <a:t>Instrumente des Records Managements </a:t>
            </a:r>
            <a:r>
              <a:rPr lang="de-DE" altLang="de-DE" sz="1800" dirty="0">
                <a:solidFill>
                  <a:schemeClr val="tx1"/>
                </a:solidFill>
              </a:rPr>
              <a:t>kennen, im betrieblichen Kontext einsetzen und weiterentwickeln können.</a:t>
            </a:r>
          </a:p>
          <a:p>
            <a:pPr eaLnBrk="1" hangingPunct="1"/>
            <a:r>
              <a:rPr lang="de-DE" altLang="de-DE" sz="1800" dirty="0">
                <a:solidFill>
                  <a:srgbClr val="0000CC"/>
                </a:solidFill>
              </a:rPr>
              <a:t>Rechtliche Rahmenbedingungen </a:t>
            </a:r>
            <a:r>
              <a:rPr lang="de-DE" altLang="de-DE" sz="1800" dirty="0">
                <a:solidFill>
                  <a:schemeClr val="tx1"/>
                </a:solidFill>
              </a:rPr>
              <a:t>des Records Management kennen</a:t>
            </a:r>
          </a:p>
          <a:p>
            <a:pPr eaLnBrk="1" hangingPunct="1"/>
            <a:r>
              <a:rPr lang="de-DE" altLang="de-DE" sz="1800" dirty="0">
                <a:solidFill>
                  <a:schemeClr val="tx1"/>
                </a:solidFill>
              </a:rPr>
              <a:t>Ein </a:t>
            </a:r>
            <a:r>
              <a:rPr lang="de-DE" altLang="de-DE" sz="1800" dirty="0">
                <a:solidFill>
                  <a:srgbClr val="0000CC"/>
                </a:solidFill>
              </a:rPr>
              <a:t>Records Management-Programm </a:t>
            </a:r>
            <a:r>
              <a:rPr lang="de-DE" altLang="de-DE" sz="1800" dirty="0">
                <a:solidFill>
                  <a:schemeClr val="tx1"/>
                </a:solidFill>
              </a:rPr>
              <a:t>konzipieren und weiterentwickeln können</a:t>
            </a:r>
            <a:endParaRPr lang="de-CH" altLang="de-DE" sz="1800" dirty="0">
              <a:solidFill>
                <a:schemeClr val="tx1"/>
              </a:solidFill>
            </a:endParaRPr>
          </a:p>
          <a:p>
            <a:pPr eaLnBrk="1" hangingPunct="1">
              <a:buFont typeface="Arial" panose="020B0604020202020204" pitchFamily="34" charset="0"/>
              <a:buNone/>
            </a:pPr>
            <a:r>
              <a:rPr lang="de-CH" altLang="de-DE" b="1" i="1" dirty="0">
                <a:solidFill>
                  <a:srgbClr val="DE005A"/>
                </a:solidFill>
              </a:rPr>
              <a:t>Inhalte:</a:t>
            </a:r>
          </a:p>
          <a:p>
            <a:pPr eaLnBrk="1" hangingPunct="1"/>
            <a:r>
              <a:rPr lang="de-CH" altLang="de-DE" sz="1800" dirty="0">
                <a:solidFill>
                  <a:schemeClr val="tx1"/>
                </a:solidFill>
              </a:rPr>
              <a:t>Einführung und Überblick: Begriffe, Ziele und Grenzen</a:t>
            </a:r>
          </a:p>
          <a:p>
            <a:pPr eaLnBrk="1" hangingPunct="1"/>
            <a:r>
              <a:rPr lang="de-CH" altLang="de-DE" sz="1800" dirty="0">
                <a:solidFill>
                  <a:srgbClr val="0000CC"/>
                </a:solidFill>
              </a:rPr>
              <a:t>Geschäftsprozessanalyse</a:t>
            </a:r>
          </a:p>
          <a:p>
            <a:pPr eaLnBrk="1" hangingPunct="1"/>
            <a:r>
              <a:rPr lang="de-CH" altLang="de-DE" sz="1800" dirty="0">
                <a:solidFill>
                  <a:schemeClr val="tx1"/>
                </a:solidFill>
              </a:rPr>
              <a:t>Grundlagen, insbesondere </a:t>
            </a:r>
            <a:r>
              <a:rPr lang="de-CH" altLang="de-DE" sz="1800" dirty="0" err="1">
                <a:solidFill>
                  <a:schemeClr val="tx1"/>
                </a:solidFill>
              </a:rPr>
              <a:t>Dossierbildung</a:t>
            </a:r>
            <a:r>
              <a:rPr lang="de-CH" altLang="de-DE" sz="1800" dirty="0">
                <a:solidFill>
                  <a:schemeClr val="tx1"/>
                </a:solidFill>
              </a:rPr>
              <a:t>, Ordnungssysteme, Organisation, </a:t>
            </a:r>
            <a:r>
              <a:rPr lang="de-CH" altLang="de-DE" sz="1800" dirty="0">
                <a:solidFill>
                  <a:srgbClr val="0000CC"/>
                </a:solidFill>
              </a:rPr>
              <a:t>Lebenszyklus</a:t>
            </a:r>
          </a:p>
          <a:p>
            <a:pPr eaLnBrk="1" hangingPunct="1"/>
            <a:r>
              <a:rPr lang="de-CH" altLang="de-DE" sz="1800" dirty="0">
                <a:solidFill>
                  <a:schemeClr val="tx1"/>
                </a:solidFill>
              </a:rPr>
              <a:t>Rechtliche Anforderungen an RM und </a:t>
            </a:r>
            <a:r>
              <a:rPr lang="de-CH" altLang="de-DE" sz="1800" dirty="0">
                <a:solidFill>
                  <a:srgbClr val="0000CC"/>
                </a:solidFill>
              </a:rPr>
              <a:t>Information </a:t>
            </a:r>
            <a:r>
              <a:rPr lang="de-CH" altLang="de-DE" sz="1800" dirty="0" err="1">
                <a:solidFill>
                  <a:srgbClr val="0000CC"/>
                </a:solidFill>
              </a:rPr>
              <a:t>Governance</a:t>
            </a:r>
            <a:endParaRPr lang="de-CH" altLang="de-DE" sz="1800" dirty="0">
              <a:solidFill>
                <a:srgbClr val="0000CC"/>
              </a:solidFill>
            </a:endParaRPr>
          </a:p>
          <a:p>
            <a:pPr eaLnBrk="1" hangingPunct="1"/>
            <a:r>
              <a:rPr lang="de-CH" altLang="de-DE" sz="1800" dirty="0">
                <a:solidFill>
                  <a:srgbClr val="0000CC"/>
                </a:solidFill>
              </a:rPr>
              <a:t>Programme und Systeme </a:t>
            </a:r>
            <a:r>
              <a:rPr lang="de-CH" altLang="de-DE" sz="1800" dirty="0">
                <a:solidFill>
                  <a:schemeClr val="tx1"/>
                </a:solidFill>
              </a:rPr>
              <a:t>zur Verwaltung von Records, Anforderungen an Metadaten, Funktionalitäten</a:t>
            </a:r>
          </a:p>
        </p:txBody>
      </p:sp>
      <p:sp>
        <p:nvSpPr>
          <p:cNvPr id="2867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87393C27-2407-4A59-B437-852EFDA8420B}" type="slidenum">
              <a:rPr lang="en-GB" altLang="fr-FR" sz="1200">
                <a:latin typeface="Helvetica" panose="020B0504020202030204" pitchFamily="34" charset="0"/>
              </a:rPr>
              <a:pPr/>
              <a:t>22</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548680"/>
            <a:ext cx="6621463" cy="720725"/>
          </a:xfrm>
        </p:spPr>
        <p:txBody>
          <a:bodyPr/>
          <a:lstStyle/>
          <a:p>
            <a:pPr eaLnBrk="1" hangingPunct="1"/>
            <a:r>
              <a:rPr lang="de-CH" altLang="de-DE" sz="2800" dirty="0"/>
              <a:t>3</a:t>
            </a:r>
            <a:r>
              <a:rPr lang="de-CH" altLang="de-DE" sz="2800" dirty="0" smtClean="0"/>
              <a:t>. Aufbau (VIII)</a:t>
            </a:r>
            <a:r>
              <a:rPr lang="de-CH" altLang="de-DE" dirty="0" smtClean="0"/>
              <a:t/>
            </a:r>
            <a:br>
              <a:rPr lang="de-CH" altLang="de-DE" dirty="0" smtClean="0"/>
            </a:br>
            <a:r>
              <a:rPr lang="de-CH" altLang="de-DE" dirty="0" smtClean="0"/>
              <a:t>    Obligatorisches Praktikum</a:t>
            </a:r>
            <a:endParaRPr lang="de-CH" altLang="de-DE" dirty="0"/>
          </a:p>
        </p:txBody>
      </p:sp>
      <p:sp>
        <p:nvSpPr>
          <p:cNvPr id="27651" name="Rectangle 3"/>
          <p:cNvSpPr>
            <a:spLocks noGrp="1" noChangeArrowheads="1"/>
          </p:cNvSpPr>
          <p:nvPr>
            <p:ph idx="1"/>
          </p:nvPr>
        </p:nvSpPr>
        <p:spPr>
          <a:xfrm>
            <a:off x="539750" y="1628775"/>
            <a:ext cx="8353425" cy="4679950"/>
          </a:xfrm>
        </p:spPr>
        <p:txBody>
          <a:bodyPr/>
          <a:lstStyle/>
          <a:p>
            <a:pPr marL="533400" indent="-533400" eaLnBrk="1" hangingPunct="1">
              <a:lnSpc>
                <a:spcPct val="100000"/>
              </a:lnSpc>
              <a:spcBef>
                <a:spcPts val="600"/>
              </a:spcBef>
              <a:buSzPct val="100000"/>
              <a:buFontTx/>
              <a:buAutoNum type="alphaLcPeriod"/>
            </a:pPr>
            <a:r>
              <a:rPr lang="de-CH" altLang="de-DE" sz="2400" dirty="0" smtClean="0">
                <a:solidFill>
                  <a:schemeClr val="tx1"/>
                </a:solidFill>
              </a:rPr>
              <a:t>Min. 20 Arbeitstage in </a:t>
            </a:r>
            <a:r>
              <a:rPr lang="de-CH" altLang="de-DE" sz="2400" dirty="0">
                <a:solidFill>
                  <a:schemeClr val="tx1"/>
                </a:solidFill>
              </a:rPr>
              <a:t>einer ABD-Institution oder in der Informationsverwaltung einer Organisation(2 </a:t>
            </a:r>
            <a:r>
              <a:rPr lang="de-CH" altLang="de-DE" sz="2400" dirty="0" smtClean="0">
                <a:solidFill>
                  <a:schemeClr val="tx1"/>
                </a:solidFill>
              </a:rPr>
              <a:t>ECTS)</a:t>
            </a:r>
            <a:endParaRPr lang="de-CH" altLang="de-DE" sz="2400" dirty="0">
              <a:solidFill>
                <a:schemeClr val="tx1"/>
              </a:solidFill>
            </a:endParaRPr>
          </a:p>
          <a:p>
            <a:pPr marL="533400" indent="-533400" eaLnBrk="1" hangingPunct="1">
              <a:lnSpc>
                <a:spcPct val="100000"/>
              </a:lnSpc>
              <a:spcBef>
                <a:spcPts val="600"/>
              </a:spcBef>
              <a:buSzPct val="100000"/>
              <a:buFontTx/>
              <a:buAutoNum type="alphaLcPeriod"/>
            </a:pPr>
            <a:r>
              <a:rPr lang="de-CH" altLang="de-DE" sz="2400" dirty="0" smtClean="0">
                <a:solidFill>
                  <a:srgbClr val="DE005A"/>
                </a:solidFill>
              </a:rPr>
              <a:t>Aber</a:t>
            </a:r>
            <a:r>
              <a:rPr lang="de-CH" altLang="de-DE" sz="2400" dirty="0">
                <a:solidFill>
                  <a:srgbClr val="DE005A"/>
                </a:solidFill>
              </a:rPr>
              <a:t>:</a:t>
            </a:r>
            <a:r>
              <a:rPr lang="de-CH" altLang="de-DE" sz="2400" dirty="0">
                <a:solidFill>
                  <a:schemeClr val="tx1"/>
                </a:solidFill>
              </a:rPr>
              <a:t> nicht im selben Bereich, in dem </a:t>
            </a:r>
            <a:r>
              <a:rPr lang="de-CH" altLang="de-DE" sz="2400" dirty="0" smtClean="0">
                <a:solidFill>
                  <a:schemeClr val="tx1"/>
                </a:solidFill>
              </a:rPr>
              <a:t>die </a:t>
            </a:r>
            <a:r>
              <a:rPr lang="de-CH" altLang="de-DE" sz="2400" dirty="0">
                <a:solidFill>
                  <a:schemeClr val="tx1"/>
                </a:solidFill>
              </a:rPr>
              <a:t>bisherige Praxiserfahrung erworben </a:t>
            </a:r>
            <a:r>
              <a:rPr lang="de-CH" altLang="de-DE" sz="2400" dirty="0" smtClean="0">
                <a:solidFill>
                  <a:schemeClr val="tx1"/>
                </a:solidFill>
              </a:rPr>
              <a:t>wurde </a:t>
            </a:r>
            <a:br>
              <a:rPr lang="de-CH" altLang="de-DE" sz="2400" dirty="0" smtClean="0">
                <a:solidFill>
                  <a:schemeClr val="tx1"/>
                </a:solidFill>
              </a:rPr>
            </a:br>
            <a:r>
              <a:rPr lang="de-CH" altLang="de-DE" sz="2400" dirty="0" smtClean="0">
                <a:solidFill>
                  <a:schemeClr val="tx1"/>
                </a:solidFill>
              </a:rPr>
              <a:t>(„</a:t>
            </a:r>
            <a:r>
              <a:rPr lang="de-CH" altLang="de-DE" sz="2400" dirty="0">
                <a:solidFill>
                  <a:schemeClr val="tx1"/>
                </a:solidFill>
              </a:rPr>
              <a:t>Perspektiven- bzw. Seitenwechsel“)</a:t>
            </a:r>
            <a:endParaRPr lang="de-CH" altLang="de-DE" sz="2400" dirty="0">
              <a:solidFill>
                <a:srgbClr val="DE005A"/>
              </a:solidFill>
            </a:endParaRPr>
          </a:p>
          <a:p>
            <a:pPr marL="533400" indent="-533400" eaLnBrk="1" hangingPunct="1">
              <a:lnSpc>
                <a:spcPct val="100000"/>
              </a:lnSpc>
              <a:spcBef>
                <a:spcPts val="600"/>
              </a:spcBef>
              <a:buSzPct val="100000"/>
              <a:buFontTx/>
              <a:buAutoNum type="alphaLcPeriod"/>
            </a:pPr>
            <a:endParaRPr lang="de-CH" altLang="de-DE" sz="2400" dirty="0" smtClean="0">
              <a:solidFill>
                <a:schemeClr val="tx1"/>
              </a:solidFill>
            </a:endParaRPr>
          </a:p>
          <a:p>
            <a:pPr marL="2514600" lvl="5" indent="-342900">
              <a:lnSpc>
                <a:spcPct val="100000"/>
              </a:lnSpc>
              <a:buClr>
                <a:srgbClr val="000000"/>
              </a:buClr>
              <a:buSzPct val="100000"/>
              <a:buFont typeface="Times New Roman" panose="02020603050405020304" pitchFamily="18" charset="0"/>
              <a:buChar char="•"/>
            </a:pPr>
            <a:r>
              <a:rPr lang="de-CH" altLang="de-DE" sz="2400" i="1" dirty="0" smtClean="0">
                <a:solidFill>
                  <a:srgbClr val="DE005A"/>
                </a:solidFill>
              </a:rPr>
              <a:t>Neues Arbeitsumfeld</a:t>
            </a:r>
          </a:p>
          <a:p>
            <a:pPr marL="2514600" lvl="5" indent="-342900">
              <a:lnSpc>
                <a:spcPct val="100000"/>
              </a:lnSpc>
              <a:buClr>
                <a:srgbClr val="000000"/>
              </a:buClr>
              <a:buSzPct val="100000"/>
              <a:buFont typeface="Times New Roman" panose="02020603050405020304" pitchFamily="18" charset="0"/>
              <a:buChar char="•"/>
            </a:pPr>
            <a:r>
              <a:rPr lang="de-CH" altLang="de-DE" sz="2400" i="1" dirty="0">
                <a:solidFill>
                  <a:srgbClr val="DE005A"/>
                </a:solidFill>
              </a:rPr>
              <a:t>Umsetzen und Überprüfen des Gelernten</a:t>
            </a:r>
          </a:p>
          <a:p>
            <a:pPr marL="2514600" lvl="5" indent="-342900">
              <a:lnSpc>
                <a:spcPct val="100000"/>
              </a:lnSpc>
              <a:buClr>
                <a:srgbClr val="000000"/>
              </a:buClr>
              <a:buSzPct val="100000"/>
              <a:buFont typeface="Times New Roman" panose="02020603050405020304" pitchFamily="18" charset="0"/>
              <a:buChar char="•"/>
            </a:pPr>
            <a:r>
              <a:rPr lang="de-CH" altLang="de-DE" sz="2400" i="1" dirty="0" smtClean="0">
                <a:solidFill>
                  <a:srgbClr val="DE005A"/>
                </a:solidFill>
              </a:rPr>
              <a:t>Basis </a:t>
            </a:r>
            <a:r>
              <a:rPr lang="de-CH" altLang="de-DE" sz="2400" i="1" dirty="0">
                <a:solidFill>
                  <a:srgbClr val="DE005A"/>
                </a:solidFill>
              </a:rPr>
              <a:t>für Masterarbeit, evtl. Hausarbeit</a:t>
            </a:r>
          </a:p>
          <a:p>
            <a:pPr marL="2514600" lvl="5" indent="-342900">
              <a:lnSpc>
                <a:spcPct val="100000"/>
              </a:lnSpc>
              <a:buClr>
                <a:srgbClr val="000000"/>
              </a:buClr>
              <a:buSzPct val="100000"/>
              <a:buFont typeface="Times New Roman" panose="02020603050405020304" pitchFamily="18" charset="0"/>
              <a:buChar char="•"/>
            </a:pPr>
            <a:r>
              <a:rPr lang="de-CH" altLang="de-DE" sz="2400" i="1" dirty="0">
                <a:solidFill>
                  <a:srgbClr val="DE005A"/>
                </a:solidFill>
              </a:rPr>
              <a:t>Sprungbrett für Berufstätigkeit</a:t>
            </a:r>
            <a:endParaRPr lang="de-DE" altLang="de-DE" sz="2400" i="1" dirty="0">
              <a:solidFill>
                <a:srgbClr val="CC0000"/>
              </a:solidFill>
            </a:endParaRPr>
          </a:p>
          <a:p>
            <a:pPr marL="0" indent="0" eaLnBrk="1" hangingPunct="1">
              <a:lnSpc>
                <a:spcPct val="100000"/>
              </a:lnSpc>
              <a:spcBef>
                <a:spcPts val="600"/>
              </a:spcBef>
              <a:buSzPct val="100000"/>
              <a:buNone/>
            </a:pPr>
            <a:endParaRPr lang="de-CH" altLang="de-DE" sz="2400" dirty="0">
              <a:solidFill>
                <a:schemeClr val="tx1"/>
              </a:solidFill>
            </a:endParaRPr>
          </a:p>
          <a:p>
            <a:pPr marL="533400" indent="-533400" eaLnBrk="1" hangingPunct="1">
              <a:lnSpc>
                <a:spcPct val="100000"/>
              </a:lnSpc>
              <a:spcBef>
                <a:spcPts val="600"/>
              </a:spcBef>
              <a:buFont typeface="Wingdings" panose="05000000000000000000" pitchFamily="2" charset="2"/>
              <a:buChar char="Ø"/>
            </a:pPr>
            <a:endParaRPr lang="de-CH" altLang="de-DE" sz="2400" dirty="0">
              <a:solidFill>
                <a:schemeClr val="tx1"/>
              </a:solidFill>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a:p>
        </p:txBody>
      </p:sp>
      <p:sp>
        <p:nvSpPr>
          <p:cNvPr id="3482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64B50FD1-9CF9-4F8D-B03E-E3255BCEE7E1}" type="slidenum">
              <a:rPr lang="de-CH" altLang="fr-FR" sz="1200">
                <a:latin typeface="Helvetica" panose="020B0504020202030204" pitchFamily="34" charset="0"/>
              </a:rPr>
              <a:pPr/>
              <a:t>23</a:t>
            </a:fld>
            <a:endParaRPr lang="de-CH" altLang="fr-FR" sz="1200">
              <a:latin typeface="Helvetica" panose="020B0504020202030204" pitchFamily="34" charset="0"/>
            </a:endParaRPr>
          </a:p>
        </p:txBody>
      </p:sp>
      <p:pic>
        <p:nvPicPr>
          <p:cNvPr id="7" name="Picture 4" descr="j02932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55576" y="4437112"/>
            <a:ext cx="1565275" cy="1154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7544" y="476672"/>
            <a:ext cx="6621462" cy="889570"/>
          </a:xfrm>
        </p:spPr>
        <p:txBody>
          <a:bodyPr/>
          <a:lstStyle/>
          <a:p>
            <a:pPr eaLnBrk="1" hangingPunct="1"/>
            <a:r>
              <a:rPr lang="de-CH" altLang="de-DE" sz="2800" dirty="0" smtClean="0"/>
              <a:t>3. Aufbau (IX)</a:t>
            </a:r>
            <a:br>
              <a:rPr lang="de-CH" altLang="de-DE" sz="2800" dirty="0" smtClean="0"/>
            </a:br>
            <a:r>
              <a:rPr lang="de-CH" altLang="de-DE" dirty="0" smtClean="0"/>
              <a:t>    </a:t>
            </a:r>
            <a:r>
              <a:rPr lang="de-CH" altLang="de-DE" sz="2200" dirty="0" smtClean="0"/>
              <a:t>Leistungskontrollen und Abschlussarbeiten</a:t>
            </a:r>
            <a:endParaRPr lang="de-CH" altLang="de-DE" sz="2200" dirty="0"/>
          </a:p>
        </p:txBody>
      </p:sp>
      <p:sp>
        <p:nvSpPr>
          <p:cNvPr id="82947" name="Rectangle 3"/>
          <p:cNvSpPr>
            <a:spLocks noGrp="1" noChangeArrowheads="1"/>
          </p:cNvSpPr>
          <p:nvPr>
            <p:ph idx="1"/>
          </p:nvPr>
        </p:nvSpPr>
        <p:spPr>
          <a:xfrm>
            <a:off x="539750" y="1700213"/>
            <a:ext cx="8496300" cy="4681537"/>
          </a:xfrm>
        </p:spPr>
        <p:txBody>
          <a:bodyPr/>
          <a:lstStyle/>
          <a:p>
            <a:pPr marL="0" indent="0" eaLnBrk="1" hangingPunct="1">
              <a:lnSpc>
                <a:spcPct val="100000"/>
              </a:lnSpc>
              <a:spcBef>
                <a:spcPts val="600"/>
              </a:spcBef>
              <a:buFont typeface="Helvetica CE" charset="-18"/>
              <a:buNone/>
              <a:defRPr/>
            </a:pPr>
            <a:r>
              <a:rPr lang="de-CH" altLang="de-DE" sz="2400" b="1" dirty="0">
                <a:solidFill>
                  <a:srgbClr val="DE005A"/>
                </a:solidFill>
              </a:rPr>
              <a:t>Präsenz im Unterricht </a:t>
            </a:r>
            <a:r>
              <a:rPr lang="de-CH" dirty="0"/>
              <a:t>(insgesamt mind. 80</a:t>
            </a:r>
            <a:r>
              <a:rPr lang="de-CH" dirty="0" smtClean="0"/>
              <a:t>%)</a:t>
            </a:r>
            <a:endParaRPr lang="de-CH" dirty="0"/>
          </a:p>
          <a:p>
            <a:pPr marL="0" indent="0" eaLnBrk="1" hangingPunct="1">
              <a:lnSpc>
                <a:spcPct val="100000"/>
              </a:lnSpc>
              <a:spcBef>
                <a:spcPts val="600"/>
              </a:spcBef>
              <a:buFont typeface="Helvetica CE" charset="-18"/>
              <a:buNone/>
              <a:defRPr/>
            </a:pPr>
            <a:r>
              <a:rPr lang="de-CH" dirty="0"/>
              <a:t>Drei </a:t>
            </a:r>
            <a:r>
              <a:rPr lang="de-CH" altLang="de-DE" sz="2400" b="1" dirty="0">
                <a:solidFill>
                  <a:srgbClr val="DE005A"/>
                </a:solidFill>
              </a:rPr>
              <a:t>studienbegleitende </a:t>
            </a:r>
            <a:r>
              <a:rPr lang="de-CH" altLang="de-DE" sz="2400" b="1" dirty="0" smtClean="0">
                <a:solidFill>
                  <a:srgbClr val="DE005A"/>
                </a:solidFill>
              </a:rPr>
              <a:t>Leistungskontrolle</a:t>
            </a:r>
            <a:r>
              <a:rPr lang="de-CH" b="1" dirty="0" smtClean="0">
                <a:solidFill>
                  <a:srgbClr val="FF0000"/>
                </a:solidFill>
              </a:rPr>
              <a:t>n</a:t>
            </a:r>
            <a:r>
              <a:rPr lang="de-CH" dirty="0" smtClean="0"/>
              <a:t>, </a:t>
            </a:r>
            <a:r>
              <a:rPr lang="de-CH" dirty="0"/>
              <a:t>verteilt auf die thematischen Blöcke: </a:t>
            </a:r>
          </a:p>
          <a:p>
            <a:pPr eaLnBrk="1" hangingPunct="1">
              <a:lnSpc>
                <a:spcPct val="100000"/>
              </a:lnSpc>
              <a:spcBef>
                <a:spcPts val="600"/>
              </a:spcBef>
              <a:buFont typeface="Wingdings" pitchFamily="2" charset="2"/>
              <a:buChar char="§"/>
              <a:defRPr/>
            </a:pPr>
            <a:r>
              <a:rPr lang="de-CH" dirty="0"/>
              <a:t>Mündliche </a:t>
            </a:r>
            <a:r>
              <a:rPr lang="de-CH" dirty="0" smtClean="0"/>
              <a:t>Prüfung, schriftliche </a:t>
            </a:r>
            <a:r>
              <a:rPr lang="de-CH" dirty="0"/>
              <a:t>Hausarbeit </a:t>
            </a:r>
          </a:p>
          <a:p>
            <a:pPr eaLnBrk="1" hangingPunct="1">
              <a:lnSpc>
                <a:spcPct val="100000"/>
              </a:lnSpc>
              <a:spcBef>
                <a:spcPts val="600"/>
              </a:spcBef>
              <a:buFont typeface="Wingdings" pitchFamily="2" charset="2"/>
              <a:buChar char="§"/>
              <a:defRPr/>
            </a:pPr>
            <a:r>
              <a:rPr lang="de-CH" dirty="0"/>
              <a:t>Einzel- oder Gruppenpräsentation </a:t>
            </a:r>
            <a:r>
              <a:rPr lang="de-CH" dirty="0" smtClean="0"/>
              <a:t>oder </a:t>
            </a:r>
            <a:r>
              <a:rPr lang="de-CH" dirty="0"/>
              <a:t/>
            </a:r>
            <a:br>
              <a:rPr lang="de-CH" dirty="0"/>
            </a:br>
            <a:r>
              <a:rPr lang="de-CH" dirty="0"/>
              <a:t>schriftliche Prüfung </a:t>
            </a:r>
            <a:endParaRPr lang="de-CH" dirty="0" smtClean="0"/>
          </a:p>
          <a:p>
            <a:pPr marL="0" indent="0" eaLnBrk="1" hangingPunct="1">
              <a:lnSpc>
                <a:spcPct val="100000"/>
              </a:lnSpc>
              <a:spcBef>
                <a:spcPts val="600"/>
              </a:spcBef>
              <a:buNone/>
              <a:defRPr/>
            </a:pPr>
            <a:endParaRPr lang="de-CH" dirty="0"/>
          </a:p>
          <a:p>
            <a:pPr marL="0" indent="0" eaLnBrk="1" hangingPunct="1">
              <a:buFont typeface="Helvetica CE" charset="-18"/>
              <a:buNone/>
              <a:defRPr/>
            </a:pPr>
            <a:r>
              <a:rPr lang="de-CH" altLang="de-DE" sz="2400" b="1" dirty="0" smtClean="0">
                <a:solidFill>
                  <a:srgbClr val="DE005A"/>
                </a:solidFill>
              </a:rPr>
              <a:t>Zertifikats- </a:t>
            </a:r>
            <a:r>
              <a:rPr lang="de-CH" altLang="de-DE" sz="2400" b="1" dirty="0">
                <a:solidFill>
                  <a:srgbClr val="DE005A"/>
                </a:solidFill>
              </a:rPr>
              <a:t>bzw. Masterarbeit</a:t>
            </a:r>
            <a:r>
              <a:rPr lang="de-CH" b="1" dirty="0">
                <a:solidFill>
                  <a:srgbClr val="C00000"/>
                </a:solidFill>
              </a:rPr>
              <a:t> </a:t>
            </a:r>
            <a:r>
              <a:rPr lang="de-CH" sz="2400" dirty="0">
                <a:solidFill>
                  <a:schemeClr val="tx1"/>
                </a:solidFill>
              </a:rPr>
              <a:t>(4 bzw. 10 </a:t>
            </a:r>
            <a:r>
              <a:rPr lang="de-CH" sz="2400" dirty="0" smtClean="0">
                <a:solidFill>
                  <a:schemeClr val="tx1"/>
                </a:solidFill>
              </a:rPr>
              <a:t>ECTS)</a:t>
            </a:r>
          </a:p>
          <a:p>
            <a:pPr eaLnBrk="1" hangingPunct="1">
              <a:defRPr/>
            </a:pPr>
            <a:r>
              <a:rPr lang="de-CH" sz="2400" dirty="0">
                <a:solidFill>
                  <a:schemeClr val="tx1"/>
                </a:solidFill>
              </a:rPr>
              <a:t>Anwendungs- oder grundlagenorientiert</a:t>
            </a:r>
          </a:p>
          <a:p>
            <a:pPr eaLnBrk="1" hangingPunct="1">
              <a:defRPr/>
            </a:pPr>
            <a:r>
              <a:rPr lang="de-CH" sz="2400" dirty="0" smtClean="0">
                <a:solidFill>
                  <a:schemeClr val="tx1"/>
                </a:solidFill>
              </a:rPr>
              <a:t>Wissenschaftlich, publizierbar </a:t>
            </a:r>
            <a:endParaRPr lang="de-CH" sz="2400" dirty="0">
              <a:solidFill>
                <a:schemeClr val="tx1"/>
              </a:solidFill>
            </a:endParaRPr>
          </a:p>
          <a:p>
            <a:pPr eaLnBrk="1" hangingPunct="1">
              <a:defRPr/>
            </a:pPr>
            <a:r>
              <a:rPr lang="de-CH" sz="2400" dirty="0">
                <a:solidFill>
                  <a:schemeClr val="tx1"/>
                </a:solidFill>
              </a:rPr>
              <a:t>Deutsch, französisch oder englisch</a:t>
            </a:r>
          </a:p>
          <a:p>
            <a:pPr eaLnBrk="1" hangingPunct="1">
              <a:buFont typeface="Wingdings" panose="05000000000000000000" pitchFamily="2" charset="2"/>
              <a:buChar char="§"/>
              <a:defRPr/>
            </a:pPr>
            <a:endParaRPr lang="de-CH" sz="2400" dirty="0">
              <a:solidFill>
                <a:schemeClr val="tx1"/>
              </a:solidFill>
            </a:endParaRPr>
          </a:p>
        </p:txBody>
      </p:sp>
      <p:sp>
        <p:nvSpPr>
          <p:cNvPr id="2" name="Datumsplatzhalter 1"/>
          <p:cNvSpPr>
            <a:spLocks noGrp="1"/>
          </p:cNvSpPr>
          <p:nvPr>
            <p:ph type="dt" sz="quarter" idx="10"/>
          </p:nvPr>
        </p:nvSpPr>
        <p:spPr/>
        <p:txBody>
          <a:bodyPr/>
          <a:lstStyle/>
          <a:p>
            <a:pPr>
              <a:defRPr/>
            </a:pPr>
            <a:r>
              <a:rPr lang="de-DE" dirty="0"/>
              <a:t>41. Österreichischer Archivtag, 21.10.2021</a:t>
            </a:r>
            <a:endParaRPr lang="de-CH" dirty="0"/>
          </a:p>
          <a:p>
            <a:pPr>
              <a:defRPr/>
            </a:pPr>
            <a:endParaRPr lang="de-CH" dirty="0"/>
          </a:p>
        </p:txBody>
      </p:sp>
      <p:sp>
        <p:nvSpPr>
          <p:cNvPr id="3687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9FFA5DB2-4C8C-4F9E-960A-54F09C220004}" type="slidenum">
              <a:rPr lang="de-CH" altLang="fr-FR" sz="1200">
                <a:latin typeface="Helvetica" panose="020B0504020202030204" pitchFamily="34" charset="0"/>
              </a:rPr>
              <a:pPr/>
              <a:t>24</a:t>
            </a:fld>
            <a:endParaRPr lang="de-CH" altLang="fr-FR" sz="1200">
              <a:latin typeface="Helvetica" panose="020B0504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548680"/>
            <a:ext cx="6621463" cy="916583"/>
          </a:xfrm>
        </p:spPr>
        <p:txBody>
          <a:bodyPr/>
          <a:lstStyle/>
          <a:p>
            <a:r>
              <a:rPr lang="de-DE" sz="2800" dirty="0" smtClean="0"/>
              <a:t>4. </a:t>
            </a:r>
            <a:r>
              <a:rPr lang="de-CH" altLang="de-DE" sz="2800" dirty="0"/>
              <a:t>Entwicklungen 2002-2021 </a:t>
            </a:r>
            <a:r>
              <a:rPr lang="de-CH" altLang="de-DE" sz="2800" dirty="0" smtClean="0"/>
              <a:t/>
            </a:r>
            <a:br>
              <a:rPr lang="de-CH" altLang="de-DE" sz="2800" dirty="0" smtClean="0"/>
            </a:br>
            <a:r>
              <a:rPr lang="de-CH" altLang="de-DE" sz="2800" dirty="0" smtClean="0"/>
              <a:t>    Planung 2022-2024 (I)</a:t>
            </a:r>
            <a:r>
              <a:rPr lang="de-CH" altLang="de-DE" sz="2800" dirty="0">
                <a:solidFill>
                  <a:srgbClr val="DE005A"/>
                </a:solidFill>
              </a:rPr>
              <a:t/>
            </a:r>
            <a:br>
              <a:rPr lang="de-CH" altLang="de-DE" sz="2800" dirty="0">
                <a:solidFill>
                  <a:srgbClr val="DE005A"/>
                </a:solidFill>
              </a:rPr>
            </a:br>
            <a:r>
              <a:rPr lang="de-DE" dirty="0" smtClean="0"/>
              <a:t> </a:t>
            </a:r>
            <a:endParaRPr lang="en-US" dirty="0"/>
          </a:p>
        </p:txBody>
      </p:sp>
      <p:sp>
        <p:nvSpPr>
          <p:cNvPr id="3" name="Inhaltsplatzhalter 2"/>
          <p:cNvSpPr>
            <a:spLocks noGrp="1"/>
          </p:cNvSpPr>
          <p:nvPr>
            <p:ph idx="1"/>
          </p:nvPr>
        </p:nvSpPr>
        <p:spPr>
          <a:xfrm>
            <a:off x="539750" y="1556792"/>
            <a:ext cx="8061325" cy="4824536"/>
          </a:xfrm>
        </p:spPr>
        <p:txBody>
          <a:bodyPr/>
          <a:lstStyle/>
          <a:p>
            <a:r>
              <a:rPr lang="de-DE" sz="2000" dirty="0" smtClean="0"/>
              <a:t>Vom </a:t>
            </a:r>
            <a:r>
              <a:rPr lang="de-DE" sz="2000" dirty="0" smtClean="0">
                <a:solidFill>
                  <a:srgbClr val="DE005A"/>
                </a:solidFill>
              </a:rPr>
              <a:t>CAS AIS </a:t>
            </a:r>
            <a:r>
              <a:rPr lang="de-DE" sz="2000" dirty="0" smtClean="0"/>
              <a:t>zum </a:t>
            </a:r>
            <a:r>
              <a:rPr lang="de-DE" sz="2000" dirty="0" smtClean="0">
                <a:solidFill>
                  <a:srgbClr val="DE005A"/>
                </a:solidFill>
              </a:rPr>
              <a:t>MAS ALIS</a:t>
            </a:r>
            <a:r>
              <a:rPr lang="de-DE" sz="2000" dirty="0" smtClean="0"/>
              <a:t>: explizite </a:t>
            </a:r>
            <a:r>
              <a:rPr lang="de-DE" sz="2000" dirty="0" smtClean="0">
                <a:solidFill>
                  <a:srgbClr val="0000CC"/>
                </a:solidFill>
              </a:rPr>
              <a:t>Interdisziplinarität</a:t>
            </a:r>
          </a:p>
          <a:p>
            <a:pPr marL="0" indent="0">
              <a:buNone/>
            </a:pPr>
            <a:r>
              <a:rPr lang="en-US" sz="2000" dirty="0" smtClean="0"/>
              <a:t>	CAS AIS: </a:t>
            </a:r>
            <a:r>
              <a:rPr lang="en-US" sz="2000" dirty="0" err="1" smtClean="0"/>
              <a:t>Archiv</a:t>
            </a:r>
            <a:r>
              <a:rPr lang="en-US" sz="2000" dirty="0" smtClean="0"/>
              <a:t>- und </a:t>
            </a:r>
            <a:r>
              <a:rPr lang="en-US" sz="2000" dirty="0" err="1" smtClean="0"/>
              <a:t>Informationswissenschaft</a:t>
            </a:r>
            <a:r>
              <a:rPr lang="en-US" sz="2000" dirty="0" smtClean="0"/>
              <a:t> (2002-2006)</a:t>
            </a:r>
            <a:br>
              <a:rPr lang="en-US" sz="2000" dirty="0" smtClean="0"/>
            </a:br>
            <a:r>
              <a:rPr lang="en-US" sz="2000" dirty="0" smtClean="0"/>
              <a:t>	CAS/MAS ALIS: </a:t>
            </a:r>
            <a:r>
              <a:rPr lang="en-US" sz="2000" dirty="0" err="1" smtClean="0"/>
              <a:t>Archiv</a:t>
            </a:r>
            <a:r>
              <a:rPr lang="en-US" sz="2000" dirty="0" smtClean="0"/>
              <a:t>-, </a:t>
            </a:r>
            <a:r>
              <a:rPr lang="en-US" sz="2000" dirty="0" err="1" smtClean="0"/>
              <a:t>Bibliotheks</a:t>
            </a:r>
            <a:r>
              <a:rPr lang="en-US" sz="2000" dirty="0" smtClean="0"/>
              <a:t>- und </a:t>
            </a:r>
            <a:r>
              <a:rPr lang="en-US" sz="2000" dirty="0" err="1" smtClean="0"/>
              <a:t>Informationswissen</a:t>
            </a:r>
            <a:r>
              <a:rPr lang="en-US" sz="2000" dirty="0" smtClean="0"/>
              <a:t>-</a:t>
            </a:r>
          </a:p>
          <a:p>
            <a:pPr marL="0" indent="0">
              <a:buNone/>
            </a:pPr>
            <a:r>
              <a:rPr lang="en-US" sz="2000" dirty="0"/>
              <a:t> </a:t>
            </a:r>
            <a:r>
              <a:rPr lang="en-US" sz="2000" dirty="0" smtClean="0"/>
              <a:t>            </a:t>
            </a:r>
            <a:r>
              <a:rPr lang="en-US" sz="2000" dirty="0" err="1" smtClean="0"/>
              <a:t>schaft</a:t>
            </a:r>
            <a:r>
              <a:rPr lang="en-US" sz="2000" dirty="0" smtClean="0"/>
              <a:t> (ab 2006)</a:t>
            </a:r>
            <a:endParaRPr lang="de-DE" sz="2000" dirty="0" smtClean="0"/>
          </a:p>
          <a:p>
            <a:pPr>
              <a:spcBef>
                <a:spcPts val="1200"/>
              </a:spcBef>
            </a:pPr>
            <a:r>
              <a:rPr lang="de-DE" sz="2000" dirty="0" smtClean="0"/>
              <a:t>Weitgehender </a:t>
            </a:r>
            <a:r>
              <a:rPr lang="de-DE" sz="2000" dirty="0" smtClean="0">
                <a:solidFill>
                  <a:srgbClr val="DE005A"/>
                </a:solidFill>
              </a:rPr>
              <a:t>Verzicht</a:t>
            </a:r>
            <a:r>
              <a:rPr lang="de-DE" sz="2000" dirty="0" smtClean="0"/>
              <a:t> auf </a:t>
            </a:r>
            <a:r>
              <a:rPr lang="de-DE" sz="2000" dirty="0" smtClean="0">
                <a:solidFill>
                  <a:srgbClr val="0000CC"/>
                </a:solidFill>
              </a:rPr>
              <a:t>historische Hilfswissenschaften</a:t>
            </a:r>
            <a:r>
              <a:rPr lang="de-DE" sz="2000" dirty="0" smtClean="0"/>
              <a:t/>
            </a:r>
            <a:br>
              <a:rPr lang="de-DE" sz="2000" dirty="0" smtClean="0"/>
            </a:br>
            <a:r>
              <a:rPr lang="de-DE" sz="2000" dirty="0" smtClean="0"/>
              <a:t>- </a:t>
            </a:r>
            <a:r>
              <a:rPr lang="de-DE" sz="2000" dirty="0" err="1" smtClean="0"/>
              <a:t>ausser</a:t>
            </a:r>
            <a:r>
              <a:rPr lang="de-DE" sz="2000" dirty="0" smtClean="0"/>
              <a:t> Paläographie, Diplomatik</a:t>
            </a:r>
          </a:p>
          <a:p>
            <a:r>
              <a:rPr lang="de-DE" sz="2000" dirty="0" smtClean="0">
                <a:solidFill>
                  <a:srgbClr val="DE005A"/>
                </a:solidFill>
              </a:rPr>
              <a:t>Ersatz und Erweiterung </a:t>
            </a:r>
            <a:r>
              <a:rPr lang="de-DE" sz="2000" dirty="0" smtClean="0"/>
              <a:t>durch </a:t>
            </a:r>
            <a:r>
              <a:rPr lang="de-DE" sz="2000" dirty="0" smtClean="0">
                <a:solidFill>
                  <a:srgbClr val="0000CC"/>
                </a:solidFill>
              </a:rPr>
              <a:t>Digital </a:t>
            </a:r>
            <a:r>
              <a:rPr lang="de-DE" sz="2000" dirty="0" err="1">
                <a:solidFill>
                  <a:srgbClr val="0000CC"/>
                </a:solidFill>
              </a:rPr>
              <a:t>Humanities</a:t>
            </a:r>
            <a:r>
              <a:rPr lang="de-DE" sz="2000" dirty="0">
                <a:solidFill>
                  <a:srgbClr val="0000CC"/>
                </a:solidFill>
              </a:rPr>
              <a:t> </a:t>
            </a:r>
            <a:r>
              <a:rPr lang="de-DE" sz="2000" dirty="0"/>
              <a:t>und Forschungsmethoden</a:t>
            </a:r>
          </a:p>
          <a:p>
            <a:pPr>
              <a:spcBef>
                <a:spcPts val="1200"/>
              </a:spcBef>
            </a:pPr>
            <a:r>
              <a:rPr lang="de-DE" sz="2000" dirty="0" smtClean="0"/>
              <a:t>Neues Modul </a:t>
            </a:r>
            <a:r>
              <a:rPr lang="de-DE" sz="2000" dirty="0" smtClean="0">
                <a:solidFill>
                  <a:srgbClr val="0000CC"/>
                </a:solidFill>
              </a:rPr>
              <a:t>Kommunikation</a:t>
            </a:r>
            <a:r>
              <a:rPr lang="de-DE" sz="2000" dirty="0" smtClean="0"/>
              <a:t> und Wissensmanagement</a:t>
            </a:r>
          </a:p>
          <a:p>
            <a:r>
              <a:rPr lang="de-DE" sz="2000" dirty="0" err="1" smtClean="0"/>
              <a:t>Archivische</a:t>
            </a:r>
            <a:r>
              <a:rPr lang="de-DE" sz="2000" dirty="0" smtClean="0"/>
              <a:t> Bewertung weiterentwickelt zu </a:t>
            </a:r>
            <a:r>
              <a:rPr lang="de-DE" sz="2000" dirty="0" smtClean="0">
                <a:solidFill>
                  <a:srgbClr val="0000CC"/>
                </a:solidFill>
              </a:rPr>
              <a:t>Überlieferungsbildung</a:t>
            </a:r>
            <a:r>
              <a:rPr lang="de-DE" sz="2000" dirty="0" smtClean="0"/>
              <a:t>, verbunden mit </a:t>
            </a:r>
            <a:r>
              <a:rPr lang="de-DE" sz="2000" dirty="0" smtClean="0">
                <a:solidFill>
                  <a:srgbClr val="0000CC"/>
                </a:solidFill>
              </a:rPr>
              <a:t>Informationsqualität</a:t>
            </a:r>
            <a:r>
              <a:rPr lang="de-DE" sz="2000" dirty="0" smtClean="0"/>
              <a:t> </a:t>
            </a:r>
          </a:p>
          <a:p>
            <a:r>
              <a:rPr lang="de-DE" sz="2000" dirty="0" smtClean="0"/>
              <a:t>Ausbau des Moduls zur </a:t>
            </a:r>
            <a:r>
              <a:rPr lang="de-DE" sz="2000" dirty="0" smtClean="0">
                <a:solidFill>
                  <a:srgbClr val="0000CC"/>
                </a:solidFill>
              </a:rPr>
              <a:t>digitalen Archivierung</a:t>
            </a:r>
          </a:p>
          <a:p>
            <a:r>
              <a:rPr lang="de-DE" sz="2000" dirty="0" smtClean="0">
                <a:solidFill>
                  <a:srgbClr val="0000CC"/>
                </a:solidFill>
              </a:rPr>
              <a:t>Übergreifende Themen </a:t>
            </a:r>
            <a:r>
              <a:rPr lang="de-DE" sz="2000" dirty="0" smtClean="0"/>
              <a:t>in den Modulen des 2. und 3. Blocks (Master)</a:t>
            </a:r>
            <a:endParaRPr lang="de-DE" sz="2000" dirty="0"/>
          </a:p>
          <a:p>
            <a:pPr marL="0" indent="0">
              <a:buNone/>
            </a:pPr>
            <a:endParaRPr lang="de-DE" sz="2000" dirty="0" smtClean="0"/>
          </a:p>
          <a:p>
            <a:endParaRPr lang="de-DE" sz="2000" dirty="0" smtClean="0"/>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25</a:t>
            </a:fld>
            <a:endParaRPr lang="de-CH" altLang="fr-FR">
              <a:latin typeface="Times" panose="02020603060405020304" pitchFamily="18" charset="0"/>
            </a:endParaRPr>
          </a:p>
        </p:txBody>
      </p:sp>
    </p:spTree>
    <p:extLst>
      <p:ext uri="{BB962C8B-B14F-4D97-AF65-F5344CB8AC3E}">
        <p14:creationId xmlns:p14="http://schemas.microsoft.com/office/powerpoint/2010/main" val="244670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548680"/>
            <a:ext cx="6621463" cy="916583"/>
          </a:xfrm>
        </p:spPr>
        <p:txBody>
          <a:bodyPr/>
          <a:lstStyle/>
          <a:p>
            <a:r>
              <a:rPr lang="de-DE" sz="2800" dirty="0"/>
              <a:t>4. </a:t>
            </a:r>
            <a:r>
              <a:rPr lang="de-CH" altLang="de-DE" sz="2800" dirty="0"/>
              <a:t>Entwicklungen 2002-2021 </a:t>
            </a:r>
            <a:br>
              <a:rPr lang="de-CH" altLang="de-DE" sz="2800" dirty="0"/>
            </a:br>
            <a:r>
              <a:rPr lang="de-CH" altLang="de-DE" sz="2800" dirty="0"/>
              <a:t>    Planung 2022-2024 (</a:t>
            </a:r>
            <a:r>
              <a:rPr lang="de-CH" altLang="de-DE" sz="2800" dirty="0" smtClean="0"/>
              <a:t>II)</a:t>
            </a:r>
            <a:r>
              <a:rPr lang="de-CH" altLang="de-DE" sz="2800" dirty="0">
                <a:solidFill>
                  <a:srgbClr val="DE005A"/>
                </a:solidFill>
              </a:rPr>
              <a:t/>
            </a:r>
            <a:br>
              <a:rPr lang="de-CH" altLang="de-DE" sz="2800" dirty="0">
                <a:solidFill>
                  <a:srgbClr val="DE005A"/>
                </a:solidFill>
              </a:rPr>
            </a:br>
            <a:endParaRPr lang="en-US" sz="2800" dirty="0"/>
          </a:p>
        </p:txBody>
      </p:sp>
      <p:sp>
        <p:nvSpPr>
          <p:cNvPr id="3" name="Inhaltsplatzhalter 2"/>
          <p:cNvSpPr>
            <a:spLocks noGrp="1"/>
          </p:cNvSpPr>
          <p:nvPr>
            <p:ph idx="1"/>
          </p:nvPr>
        </p:nvSpPr>
        <p:spPr>
          <a:xfrm>
            <a:off x="539750" y="1582143"/>
            <a:ext cx="8061325" cy="4799185"/>
          </a:xfrm>
        </p:spPr>
        <p:txBody>
          <a:bodyPr/>
          <a:lstStyle/>
          <a:p>
            <a:r>
              <a:rPr lang="de-DE" sz="2000" dirty="0">
                <a:solidFill>
                  <a:srgbClr val="0000CC"/>
                </a:solidFill>
              </a:rPr>
              <a:t>Konsequente Ausrichtung auf digitale Unterlagen</a:t>
            </a:r>
            <a:r>
              <a:rPr lang="de-DE" sz="2000" dirty="0"/>
              <a:t>, ohne auf Grundlagen analoger Bearbeitung zu </a:t>
            </a:r>
            <a:r>
              <a:rPr lang="de-DE" sz="2000" dirty="0" smtClean="0"/>
              <a:t>verzichten. Behandlung aller Unterlagentypen (Text, audiovisuelle Unterlagen), unabhängig von Form und Material</a:t>
            </a:r>
          </a:p>
          <a:p>
            <a:r>
              <a:rPr lang="de-DE" sz="2000" dirty="0" smtClean="0">
                <a:solidFill>
                  <a:srgbClr val="0000CC"/>
                </a:solidFill>
              </a:rPr>
              <a:t>Konvergenzthemen </a:t>
            </a:r>
            <a:r>
              <a:rPr lang="de-DE" sz="2000" dirty="0">
                <a:solidFill>
                  <a:srgbClr val="0000CC"/>
                </a:solidFill>
              </a:rPr>
              <a:t>stärken</a:t>
            </a:r>
            <a:r>
              <a:rPr lang="de-DE" sz="2000" dirty="0"/>
              <a:t>: Rechtsfragen und Ethik, künstliche Intelligenz, Open </a:t>
            </a:r>
            <a:r>
              <a:rPr lang="de-DE" sz="2000" dirty="0" err="1"/>
              <a:t>access</a:t>
            </a:r>
            <a:r>
              <a:rPr lang="de-DE" sz="2000" dirty="0"/>
              <a:t>, Digital </a:t>
            </a:r>
            <a:r>
              <a:rPr lang="de-DE" sz="2000" dirty="0" err="1"/>
              <a:t>Scholarship</a:t>
            </a:r>
            <a:r>
              <a:rPr lang="de-DE" sz="2000" dirty="0"/>
              <a:t> und Forschungsdaten, Management, Kommunikation und Soft </a:t>
            </a:r>
            <a:r>
              <a:rPr lang="de-DE" sz="2000" dirty="0" err="1" smtClean="0"/>
              <a:t>skills</a:t>
            </a:r>
            <a:endParaRPr lang="de-DE" sz="2000" dirty="0" smtClean="0"/>
          </a:p>
          <a:p>
            <a:r>
              <a:rPr lang="de-DE" sz="2000" dirty="0" smtClean="0"/>
              <a:t>Zwei </a:t>
            </a:r>
            <a:r>
              <a:rPr lang="de-DE" sz="2000" dirty="0" smtClean="0">
                <a:solidFill>
                  <a:srgbClr val="0000CC"/>
                </a:solidFill>
              </a:rPr>
              <a:t>Rahmenmodule</a:t>
            </a:r>
            <a:r>
              <a:rPr lang="de-DE" sz="2000" dirty="0" smtClean="0"/>
              <a:t> zu ABI-Wissenschaft im gesellschaftlichen, politischen, kulturellen Kontext sowie </a:t>
            </a:r>
            <a:br>
              <a:rPr lang="de-DE" sz="2000" dirty="0" smtClean="0"/>
            </a:br>
            <a:r>
              <a:rPr lang="de-DE" sz="2000" dirty="0" smtClean="0">
                <a:solidFill>
                  <a:srgbClr val="0000CC"/>
                </a:solidFill>
              </a:rPr>
              <a:t>Trends </a:t>
            </a:r>
            <a:r>
              <a:rPr lang="de-DE" sz="2000" dirty="0" smtClean="0"/>
              <a:t>in Archiven und Bibliotheken in internationaler Perspektive </a:t>
            </a:r>
          </a:p>
          <a:p>
            <a:r>
              <a:rPr lang="de-DE" sz="2000" dirty="0" smtClean="0">
                <a:solidFill>
                  <a:srgbClr val="0000CC"/>
                </a:solidFill>
              </a:rPr>
              <a:t>Theoretische universitäre Fundierung</a:t>
            </a:r>
            <a:r>
              <a:rPr lang="de-DE" sz="2000" dirty="0" smtClean="0"/>
              <a:t> und mehr praxisnahe, freiwillige </a:t>
            </a:r>
            <a:r>
              <a:rPr lang="de-DE" sz="2000" dirty="0" smtClean="0">
                <a:solidFill>
                  <a:srgbClr val="0000CC"/>
                </a:solidFill>
              </a:rPr>
              <a:t>Workshops</a:t>
            </a:r>
          </a:p>
          <a:p>
            <a:r>
              <a:rPr lang="de-DE" sz="2000" dirty="0" smtClean="0">
                <a:solidFill>
                  <a:srgbClr val="0000CC"/>
                </a:solidFill>
              </a:rPr>
              <a:t>Publikationsreihe</a:t>
            </a:r>
            <a:r>
              <a:rPr lang="de-DE" sz="2000" dirty="0"/>
              <a:t>: Informationswissenschaft. Theorie-Methode-Praxis (Verlag: </a:t>
            </a:r>
            <a:r>
              <a:rPr lang="de-DE" sz="2000" dirty="0" err="1"/>
              <a:t>hier+jetzt</a:t>
            </a:r>
            <a:r>
              <a:rPr lang="de-DE" sz="2000" dirty="0"/>
              <a:t>; online: </a:t>
            </a:r>
            <a:r>
              <a:rPr lang="de-DE" sz="2000" dirty="0">
							</a:rPr>
              <a:t>https://bop.unibe.ch/iw</a:t>
            </a:r>
            <a:r>
              <a:rPr lang="de-DE" sz="2000" dirty="0"/>
              <a:t>)</a:t>
            </a:r>
          </a:p>
          <a:p>
            <a:endParaRPr lang="en-US" dirty="0"/>
          </a:p>
        </p:txBody>
      </p:sp>
      <p:sp>
        <p:nvSpPr>
          <p:cNvPr id="4" name="Datumsplatzhalter 3"/>
          <p:cNvSpPr>
            <a:spLocks noGrp="1"/>
          </p:cNvSpPr>
          <p:nvPr>
            <p:ph type="dt" sz="half" idx="10"/>
          </p:nvPr>
        </p:nvSpPr>
        <p:spPr/>
        <p:txBody>
          <a:bodyPr/>
          <a:lstStyle/>
          <a:p>
            <a:pPr>
              <a:defRPr/>
            </a:pPr>
            <a:r>
              <a:rPr lang="de-DE"/>
              <a:t>41. Österreichischer Archivtag, 21.10.2021</a:t>
            </a:r>
            <a:endParaRPr lang="de-CH" dirty="0"/>
          </a:p>
        </p:txBody>
      </p:sp>
      <p:sp>
        <p:nvSpPr>
          <p:cNvPr id="5" name="Fußzeilenplatzhalter 4"/>
          <p:cNvSpPr>
            <a:spLocks noGrp="1"/>
          </p:cNvSpPr>
          <p:nvPr>
            <p:ph type="ftr" sz="quarter" idx="11"/>
          </p:nvPr>
        </p:nvSpPr>
        <p:spPr/>
        <p:txBody>
          <a:bodyPr/>
          <a:lstStyle/>
          <a:p>
            <a:pPr>
              <a:defRPr/>
            </a:pPr>
            <a:endParaRPr lang="de-CH"/>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26</a:t>
            </a:fld>
            <a:endParaRPr lang="de-CH" altLang="fr-FR">
              <a:latin typeface="Times" panose="02020603060405020304" pitchFamily="18" charset="0"/>
            </a:endParaRPr>
          </a:p>
        </p:txBody>
      </p:sp>
    </p:spTree>
    <p:extLst>
      <p:ext uri="{BB962C8B-B14F-4D97-AF65-F5344CB8AC3E}">
        <p14:creationId xmlns:p14="http://schemas.microsoft.com/office/powerpoint/2010/main" val="195902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914414"/>
            <a:ext cx="6984776" cy="350167"/>
          </a:xfrm>
        </p:spPr>
        <p:txBody>
          <a:bodyPr/>
          <a:lstStyle/>
          <a:p>
            <a:r>
              <a:rPr lang="de-DE" dirty="0"/>
              <a:t>5. Generalist*innen und </a:t>
            </a:r>
            <a:r>
              <a:rPr lang="de-DE" dirty="0" smtClean="0"/>
              <a:t>Spezialist*innen (I)</a:t>
            </a:r>
            <a:endParaRPr lang="en-US" dirty="0"/>
          </a:p>
        </p:txBody>
      </p:sp>
      <p:sp>
        <p:nvSpPr>
          <p:cNvPr id="3" name="Inhaltsplatzhalter 2"/>
          <p:cNvSpPr>
            <a:spLocks noGrp="1"/>
          </p:cNvSpPr>
          <p:nvPr>
            <p:ph idx="1"/>
          </p:nvPr>
        </p:nvSpPr>
        <p:spPr>
          <a:xfrm>
            <a:off x="539750" y="1772815"/>
            <a:ext cx="8352730" cy="4380335"/>
          </a:xfrm>
        </p:spPr>
        <p:txBody>
          <a:bodyPr/>
          <a:lstStyle/>
          <a:p>
            <a:r>
              <a:rPr lang="de-DE" dirty="0" smtClean="0">
                <a:solidFill>
                  <a:srgbClr val="DE005A"/>
                </a:solidFill>
              </a:rPr>
              <a:t>Wo arbeiten die Absolvent*innen des CAS und MAS ALIS ?</a:t>
            </a:r>
          </a:p>
          <a:p>
            <a:pPr marL="0" indent="0">
              <a:buNone/>
            </a:pPr>
            <a:r>
              <a:rPr lang="de-DE" sz="2000" dirty="0"/>
              <a:t> </a:t>
            </a:r>
            <a:r>
              <a:rPr lang="de-DE" sz="2000" dirty="0" smtClean="0"/>
              <a:t>          - </a:t>
            </a:r>
            <a:r>
              <a:rPr lang="de-DE" sz="1800" dirty="0" smtClean="0"/>
              <a:t>Archive (öffentliche Archive: Bund, Kanton, Stadt) und Archivdienstleister</a:t>
            </a:r>
            <a:endParaRPr lang="de-DE" sz="1800" dirty="0"/>
          </a:p>
          <a:p>
            <a:pPr marL="0" indent="0">
              <a:buNone/>
            </a:pPr>
            <a:r>
              <a:rPr lang="de-DE" sz="1800" dirty="0" smtClean="0"/>
              <a:t>            - Bibliotheken (Universität, FHS, Spezialbibliotheken und </a:t>
            </a:r>
            <a:r>
              <a:rPr lang="de-DE" sz="1800" dirty="0" err="1" smtClean="0"/>
              <a:t>Hss</a:t>
            </a:r>
            <a:r>
              <a:rPr lang="de-DE" sz="1800" dirty="0" smtClean="0"/>
              <a:t>.)</a:t>
            </a:r>
            <a:endParaRPr lang="de-DE" sz="1800" dirty="0"/>
          </a:p>
          <a:p>
            <a:pPr marL="0" indent="0">
              <a:buNone/>
            </a:pPr>
            <a:r>
              <a:rPr lang="de-DE" sz="1800" dirty="0" smtClean="0"/>
              <a:t>            - Öffentliche Verwaltung (GEVER, Bundesverwaltung)</a:t>
            </a:r>
            <a:endParaRPr lang="de-DE" sz="1800" dirty="0"/>
          </a:p>
          <a:p>
            <a:pPr marL="0" indent="0">
              <a:buNone/>
            </a:pPr>
            <a:r>
              <a:rPr lang="de-DE" sz="1800" dirty="0" smtClean="0"/>
              <a:t>            - Privatwirtschaft </a:t>
            </a:r>
            <a:r>
              <a:rPr lang="de-DE" sz="1800" dirty="0"/>
              <a:t>(Nestlé, Uhrenindustrie, Pharmakonzerne, </a:t>
            </a:r>
            <a:r>
              <a:rPr lang="de-DE" sz="1800" dirty="0" smtClean="0"/>
              <a:t>Banken</a:t>
            </a:r>
            <a:r>
              <a:rPr lang="de-DE" sz="1800" dirty="0"/>
              <a:t>)</a:t>
            </a:r>
          </a:p>
          <a:p>
            <a:pPr marL="0" indent="0">
              <a:buNone/>
            </a:pPr>
            <a:r>
              <a:rPr lang="de-DE" sz="1800" dirty="0" smtClean="0"/>
              <a:t>            - Digital </a:t>
            </a:r>
            <a:r>
              <a:rPr lang="de-DE" sz="1800" dirty="0" err="1" smtClean="0"/>
              <a:t>Humanities</a:t>
            </a:r>
            <a:r>
              <a:rPr lang="de-DE" sz="1800" dirty="0" smtClean="0"/>
              <a:t>-Projekte (Editionsphilologie)</a:t>
            </a:r>
          </a:p>
          <a:p>
            <a:pPr marL="0" indent="0">
              <a:buNone/>
            </a:pPr>
            <a:r>
              <a:rPr lang="de-DE" sz="1800" dirty="0" smtClean="0"/>
              <a:t>            - </a:t>
            </a:r>
            <a:r>
              <a:rPr lang="de-DE" sz="1800" dirty="0" err="1" smtClean="0"/>
              <a:t>NGO‘s</a:t>
            </a:r>
            <a:r>
              <a:rPr lang="de-DE" sz="1800" dirty="0" smtClean="0"/>
              <a:t> </a:t>
            </a:r>
            <a:r>
              <a:rPr lang="de-DE" sz="1800" dirty="0"/>
              <a:t>(u.a. Hilfswerke)</a:t>
            </a:r>
          </a:p>
          <a:p>
            <a:pPr marL="0" indent="0">
              <a:buNone/>
            </a:pPr>
            <a:r>
              <a:rPr lang="de-DE" sz="1800" dirty="0" smtClean="0"/>
              <a:t>            - Museen </a:t>
            </a:r>
            <a:r>
              <a:rPr lang="de-DE" sz="1800" dirty="0"/>
              <a:t>(v.a. Sammlungsdokumentation)</a:t>
            </a:r>
          </a:p>
          <a:p>
            <a:endParaRPr lang="de-DE" sz="2000" dirty="0" smtClean="0">
              <a:solidFill>
                <a:srgbClr val="DE005A"/>
              </a:solidFill>
            </a:endParaRPr>
          </a:p>
          <a:p>
            <a:r>
              <a:rPr lang="de-DE" sz="2000" dirty="0" smtClean="0">
                <a:solidFill>
                  <a:srgbClr val="DE005A"/>
                </a:solidFill>
              </a:rPr>
              <a:t>Funktionen</a:t>
            </a:r>
          </a:p>
          <a:p>
            <a:pPr marL="457200" lvl="1" indent="0">
              <a:buNone/>
            </a:pPr>
            <a:r>
              <a:rPr lang="de-DE" sz="1800" dirty="0" smtClean="0"/>
              <a:t>     - Fachaufgaben als wissenschaftliche Mitarbeitende</a:t>
            </a:r>
          </a:p>
          <a:p>
            <a:pPr marL="457200" lvl="1" indent="0">
              <a:buNone/>
            </a:pPr>
            <a:r>
              <a:rPr lang="de-DE" sz="1800" dirty="0" smtClean="0"/>
              <a:t>     - Mitarbeitende Records Management und digitale Archivierung</a:t>
            </a:r>
          </a:p>
          <a:p>
            <a:pPr marL="457200" lvl="1" indent="0">
              <a:buNone/>
            </a:pPr>
            <a:r>
              <a:rPr lang="de-DE" sz="1800" dirty="0" smtClean="0"/>
              <a:t>     - Projektleitung</a:t>
            </a:r>
          </a:p>
          <a:p>
            <a:pPr marL="457200" lvl="1" indent="0">
              <a:buNone/>
            </a:pPr>
            <a:r>
              <a:rPr lang="de-DE" sz="1800" dirty="0" smtClean="0"/>
              <a:t>     - Führungsfunktionen (u.a. Leitung Stadt- und Staatsarchive)</a:t>
            </a:r>
            <a:endParaRPr lang="de-DE" sz="1800" dirty="0"/>
          </a:p>
          <a:p>
            <a:endParaRPr lang="de-DE" dirty="0" smtClean="0"/>
          </a:p>
          <a:p>
            <a:pPr marL="0" indent="0">
              <a:buNone/>
            </a:pPr>
            <a:endParaRPr lang="de-DE" dirty="0" smtClean="0"/>
          </a:p>
          <a:p>
            <a:pPr marL="0" indent="0">
              <a:buNone/>
            </a:pPr>
            <a:endParaRPr lang="de-DE" dirty="0"/>
          </a:p>
          <a:p>
            <a:pPr marL="0" indent="0">
              <a:buNone/>
            </a:pPr>
            <a:r>
              <a:rPr lang="de-DE" dirty="0" smtClean="0"/>
              <a:t> </a:t>
            </a:r>
          </a:p>
          <a:p>
            <a:pPr marL="0" indent="0">
              <a:buNone/>
            </a:pPr>
            <a:endParaRPr lang="en-US" dirty="0"/>
          </a:p>
        </p:txBody>
      </p:sp>
      <p:sp>
        <p:nvSpPr>
          <p:cNvPr id="4" name="Datumsplatzhalter 3"/>
          <p:cNvSpPr>
            <a:spLocks noGrp="1"/>
          </p:cNvSpPr>
          <p:nvPr>
            <p:ph type="dt" sz="half" idx="10"/>
          </p:nvPr>
        </p:nvSpPr>
        <p:spPr/>
        <p:txBody>
          <a:bodyPr/>
          <a:lstStyle/>
          <a:p>
            <a:pPr>
              <a:defRPr/>
            </a:pPr>
            <a:r>
              <a:rPr lang="de-DE" dirty="0"/>
              <a:t>41. </a:t>
            </a:r>
            <a:r>
              <a:rPr lang="de-DE" dirty="0" smtClean="0"/>
              <a:t>Österreichischer Archivtag, 21.10.2021</a:t>
            </a: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27</a:t>
            </a:fld>
            <a:endParaRPr lang="de-CH" altLang="fr-FR">
              <a:latin typeface="Times" panose="02020603060405020304" pitchFamily="18" charset="0"/>
            </a:endParaRPr>
          </a:p>
        </p:txBody>
      </p:sp>
    </p:spTree>
    <p:extLst>
      <p:ext uri="{BB962C8B-B14F-4D97-AF65-F5344CB8AC3E}">
        <p14:creationId xmlns:p14="http://schemas.microsoft.com/office/powerpoint/2010/main" val="3635323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764704"/>
            <a:ext cx="6621463" cy="700559"/>
          </a:xfrm>
        </p:spPr>
        <p:txBody>
          <a:bodyPr/>
          <a:lstStyle/>
          <a:p>
            <a:r>
              <a:rPr lang="de-DE" sz="2400" dirty="0" smtClean="0"/>
              <a:t>5. Generalist*innen und Spezialist*innen (II)</a:t>
            </a:r>
            <a:endParaRPr lang="en-US" sz="2400" dirty="0"/>
          </a:p>
        </p:txBody>
      </p:sp>
      <p:sp>
        <p:nvSpPr>
          <p:cNvPr id="4" name="Datumsplatzhalter 3"/>
          <p:cNvSpPr>
            <a:spLocks noGrp="1"/>
          </p:cNvSpPr>
          <p:nvPr>
            <p:ph type="dt" sz="half" idx="10"/>
          </p:nvPr>
        </p:nvSpPr>
        <p:spPr/>
        <p:txBody>
          <a:bodyPr/>
          <a:lstStyle/>
          <a:p>
            <a:pPr>
              <a:defRPr/>
            </a:pPr>
            <a:r>
              <a:rPr lang="de-DE" dirty="0" smtClean="0"/>
              <a:t>41</a:t>
            </a:r>
            <a:r>
              <a:rPr lang="de-DE" dirty="0"/>
              <a:t>. Österreichischer Archivtag, 21.10.2021</a:t>
            </a:r>
            <a:endParaRPr lang="de-CH" dirty="0"/>
          </a:p>
          <a:p>
            <a:pPr>
              <a:defRPr/>
            </a:pP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28</a:t>
            </a:fld>
            <a:endParaRPr lang="de-CH" altLang="fr-FR">
              <a:latin typeface="Times" panose="02020603060405020304" pitchFamily="18" charset="0"/>
            </a:endParaRPr>
          </a:p>
        </p:txBody>
      </p:sp>
      <p:pic>
        <p:nvPicPr>
          <p:cNvPr id="7" name="Picture 4" descr="ID_09"/>
          <p:cNvPicPr>
            <a:picLocks noChangeAspect="1" noChangeArrowheads="1"/>
          </p:cNvPicPr>
          <p:nvPr/>
        </p:nvPicPr>
        <p:blipFill>
          <a:blip r:embed="rId2" cstate="print"/>
          <a:srcRect/>
          <a:stretch>
            <a:fillRect/>
          </a:stretch>
        </p:blipFill>
        <p:spPr bwMode="auto">
          <a:xfrm>
            <a:off x="1331640" y="1654920"/>
            <a:ext cx="6984454" cy="445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5004048" y="6188173"/>
            <a:ext cx="4043115" cy="276999"/>
          </a:xfrm>
          <a:prstGeom prst="rect">
            <a:avLst/>
          </a:prstGeom>
          <a:noFill/>
        </p:spPr>
        <p:txBody>
          <a:bodyPr wrap="square" rtlCol="0">
            <a:spAutoFit/>
          </a:bodyPr>
          <a:lstStyle/>
          <a:p>
            <a:pPr algn="r"/>
            <a:r>
              <a:rPr lang="de-DE" sz="1200" dirty="0" smtClean="0">
                <a:latin typeface="+mj-lt"/>
              </a:rPr>
              <a:t>Folie aus Präsentation </a:t>
            </a:r>
            <a:r>
              <a:rPr lang="de-DE" sz="1200" dirty="0" err="1" smtClean="0">
                <a:latin typeface="+mj-lt"/>
              </a:rPr>
              <a:t>Broillet</a:t>
            </a:r>
            <a:r>
              <a:rPr lang="de-DE" sz="1200" dirty="0" smtClean="0">
                <a:latin typeface="+mj-lt"/>
              </a:rPr>
              <a:t>, 20.11.2020</a:t>
            </a:r>
            <a:endParaRPr lang="en-US" sz="1200" dirty="0">
              <a:latin typeface="+mj-lt"/>
            </a:endParaRPr>
          </a:p>
        </p:txBody>
      </p:sp>
    </p:spTree>
    <p:extLst>
      <p:ext uri="{BB962C8B-B14F-4D97-AF65-F5344CB8AC3E}">
        <p14:creationId xmlns:p14="http://schemas.microsoft.com/office/powerpoint/2010/main" val="90390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836712"/>
            <a:ext cx="6621463" cy="628551"/>
          </a:xfrm>
        </p:spPr>
        <p:txBody>
          <a:bodyPr/>
          <a:lstStyle/>
          <a:p>
            <a:r>
              <a:rPr lang="de-DE" sz="2400" dirty="0" smtClean="0"/>
              <a:t>5</a:t>
            </a:r>
            <a:r>
              <a:rPr lang="de-DE" sz="2400" dirty="0"/>
              <a:t>. Generalist*innen und </a:t>
            </a:r>
            <a:r>
              <a:rPr lang="de-DE" sz="2400" dirty="0" smtClean="0"/>
              <a:t>Spezialist*innen (III)</a:t>
            </a:r>
            <a:endParaRPr lang="en-US" sz="2400" dirty="0"/>
          </a:p>
        </p:txBody>
      </p:sp>
      <p:sp>
        <p:nvSpPr>
          <p:cNvPr id="3" name="Inhaltsplatzhalter 2"/>
          <p:cNvSpPr>
            <a:spLocks noGrp="1"/>
          </p:cNvSpPr>
          <p:nvPr>
            <p:ph idx="1"/>
          </p:nvPr>
        </p:nvSpPr>
        <p:spPr>
          <a:xfrm>
            <a:off x="539750" y="1465263"/>
            <a:ext cx="8061325" cy="4687887"/>
          </a:xfrm>
        </p:spPr>
        <p:txBody>
          <a:bodyPr/>
          <a:lstStyle/>
          <a:p>
            <a:r>
              <a:rPr lang="de-DE" sz="2000" b="1" dirty="0">
                <a:solidFill>
                  <a:srgbClr val="DE005A"/>
                </a:solidFill>
              </a:rPr>
              <a:t>Wechseln die Absolvent*innen zwischen den Bereichen Archiv und Bibliothek </a:t>
            </a:r>
            <a:r>
              <a:rPr lang="de-DE" sz="2000" b="1" dirty="0" smtClean="0">
                <a:solidFill>
                  <a:srgbClr val="DE005A"/>
                </a:solidFill>
              </a:rPr>
              <a:t>?</a:t>
            </a:r>
          </a:p>
          <a:p>
            <a:r>
              <a:rPr lang="de-DE" sz="1800" dirty="0" smtClean="0">
                <a:solidFill>
                  <a:srgbClr val="000099"/>
                </a:solidFill>
              </a:rPr>
              <a:t>Berufsanfänger*innen</a:t>
            </a:r>
            <a:r>
              <a:rPr lang="de-DE" sz="1800" dirty="0" smtClean="0"/>
              <a:t> haben Erfahrung in mehreren Institutionstypen.</a:t>
            </a:r>
          </a:p>
          <a:p>
            <a:r>
              <a:rPr lang="de-DE" sz="1800" dirty="0" smtClean="0"/>
              <a:t>Knapp Zweidrittel der Studierenden kommen aus dem </a:t>
            </a:r>
            <a:r>
              <a:rPr lang="de-DE" sz="1800" dirty="0" smtClean="0">
                <a:solidFill>
                  <a:srgbClr val="0000CC"/>
                </a:solidFill>
              </a:rPr>
              <a:t>Archiv</a:t>
            </a:r>
            <a:r>
              <a:rPr lang="de-DE" sz="1800" dirty="0" smtClean="0"/>
              <a:t>.</a:t>
            </a:r>
          </a:p>
          <a:p>
            <a:endParaRPr lang="de-DE" sz="1800" dirty="0" smtClean="0"/>
          </a:p>
          <a:p>
            <a:r>
              <a:rPr lang="de-DE" sz="1800" dirty="0" smtClean="0"/>
              <a:t>Ein </a:t>
            </a:r>
            <a:r>
              <a:rPr lang="de-DE" sz="1800" dirty="0" smtClean="0">
                <a:solidFill>
                  <a:srgbClr val="000099"/>
                </a:solidFill>
              </a:rPr>
              <a:t>Wechsel</a:t>
            </a:r>
            <a:r>
              <a:rPr lang="de-DE" sz="1800" dirty="0" smtClean="0"/>
              <a:t> zwischen Archiv und Bibliothek ist möglich, wird eher selten genutzt.</a:t>
            </a:r>
          </a:p>
          <a:p>
            <a:r>
              <a:rPr lang="de-DE" sz="1800" dirty="0" smtClean="0"/>
              <a:t>Angestellte, keine Beamt*innen</a:t>
            </a:r>
          </a:p>
          <a:p>
            <a:pPr marL="0" indent="0">
              <a:buNone/>
            </a:pPr>
            <a:endParaRPr lang="de-DE" sz="1800" dirty="0" smtClean="0"/>
          </a:p>
          <a:p>
            <a:r>
              <a:rPr lang="de-DE" sz="1800" dirty="0" smtClean="0">
                <a:solidFill>
                  <a:srgbClr val="000099"/>
                </a:solidFill>
              </a:rPr>
              <a:t>Neue Berufsfelder </a:t>
            </a:r>
            <a:r>
              <a:rPr lang="de-DE" sz="1800" dirty="0" smtClean="0"/>
              <a:t>entstehen mit </a:t>
            </a:r>
            <a:r>
              <a:rPr lang="de-DE" sz="1800" dirty="0" err="1" smtClean="0"/>
              <a:t>fliessenden</a:t>
            </a:r>
            <a:r>
              <a:rPr lang="de-DE" sz="1800" dirty="0" smtClean="0"/>
              <a:t> Grenzen: </a:t>
            </a:r>
            <a:br>
              <a:rPr lang="de-DE" sz="1800" dirty="0" smtClean="0"/>
            </a:br>
            <a:r>
              <a:rPr lang="de-DE" sz="1800" dirty="0" smtClean="0"/>
              <a:t>Digitale (Langzeit-) Archivierung, Digital </a:t>
            </a:r>
            <a:r>
              <a:rPr lang="de-DE" sz="1800" dirty="0" err="1" smtClean="0"/>
              <a:t>Scholarship</a:t>
            </a:r>
            <a:r>
              <a:rPr lang="de-DE" sz="1800" dirty="0" smtClean="0"/>
              <a:t>, Information Mining, Informatikberufe, Informationsvermittlung mit kulturellen und pädagogischen Projekten und Aufgaben</a:t>
            </a:r>
          </a:p>
          <a:p>
            <a:r>
              <a:rPr lang="de-DE" sz="1800" dirty="0" smtClean="0">
                <a:solidFill>
                  <a:srgbClr val="DE005A"/>
                </a:solidFill>
              </a:rPr>
              <a:t>Spezialisierung </a:t>
            </a:r>
            <a:r>
              <a:rPr lang="de-DE" sz="1800" dirty="0" smtClean="0">
                <a:solidFill>
                  <a:schemeClr val="tx1"/>
                </a:solidFill>
              </a:rPr>
              <a:t>ist </a:t>
            </a:r>
            <a:r>
              <a:rPr lang="de-DE" sz="1800" dirty="0" smtClean="0"/>
              <a:t>abhängig von Erstausbildung oder Lernen ‚on </a:t>
            </a:r>
            <a:r>
              <a:rPr lang="de-DE" sz="1800" dirty="0" err="1" smtClean="0"/>
              <a:t>the</a:t>
            </a:r>
            <a:r>
              <a:rPr lang="de-DE" sz="1800" dirty="0" smtClean="0"/>
              <a:t> </a:t>
            </a:r>
            <a:r>
              <a:rPr lang="de-DE" sz="1800" dirty="0" err="1" smtClean="0"/>
              <a:t>job</a:t>
            </a:r>
            <a:r>
              <a:rPr lang="de-DE" sz="1800" dirty="0" smtClean="0"/>
              <a:t>‘</a:t>
            </a:r>
            <a:endParaRPr lang="de-DE" sz="1800" dirty="0"/>
          </a:p>
          <a:p>
            <a:r>
              <a:rPr lang="de-DE" sz="1800" dirty="0" smtClean="0">
                <a:solidFill>
                  <a:srgbClr val="DE005A"/>
                </a:solidFill>
              </a:rPr>
              <a:t>Generalist*</a:t>
            </a:r>
            <a:r>
              <a:rPr lang="de-DE" sz="1800" dirty="0" err="1" smtClean="0">
                <a:solidFill>
                  <a:srgbClr val="DE005A"/>
                </a:solidFill>
              </a:rPr>
              <a:t>innenausbildung</a:t>
            </a:r>
            <a:r>
              <a:rPr lang="de-DE" sz="1800" dirty="0" smtClean="0"/>
              <a:t> ermöglicht Berufseinstieg, berufliche Weiter-entwicklung und Karriere</a:t>
            </a:r>
          </a:p>
          <a:p>
            <a:endParaRPr lang="de-DE" dirty="0"/>
          </a:p>
          <a:p>
            <a:endParaRPr lang="en-US" dirty="0"/>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29</a:t>
            </a:fld>
            <a:endParaRPr lang="de-CH" altLang="fr-FR">
              <a:latin typeface="Times" panose="02020603060405020304" pitchFamily="18" charset="0"/>
            </a:endParaRPr>
          </a:p>
        </p:txBody>
      </p:sp>
    </p:spTree>
    <p:extLst>
      <p:ext uri="{BB962C8B-B14F-4D97-AF65-F5344CB8AC3E}">
        <p14:creationId xmlns:p14="http://schemas.microsoft.com/office/powerpoint/2010/main" val="267877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dirty="0"/>
              <a:t>1. Einführung (I</a:t>
            </a:r>
            <a:r>
              <a:rPr lang="de-DE" altLang="de-DE" sz="2800" dirty="0" smtClean="0"/>
              <a:t>)</a:t>
            </a:r>
            <a:br>
              <a:rPr lang="de-DE" altLang="de-DE" sz="2800" dirty="0" smtClean="0"/>
            </a:br>
            <a:r>
              <a:rPr lang="de-DE" altLang="de-DE" sz="2400" dirty="0"/>
              <a:t> </a:t>
            </a:r>
            <a:r>
              <a:rPr lang="de-DE" altLang="de-DE" sz="2400" dirty="0" smtClean="0"/>
              <a:t>    Die Schweiz: 26 Kantone, 4 Sprachen</a:t>
            </a:r>
            <a:endParaRPr lang="en-US" dirty="0"/>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5" name="Fußzeilenplatzhalter 4"/>
          <p:cNvSpPr>
            <a:spLocks noGrp="1"/>
          </p:cNvSpPr>
          <p:nvPr>
            <p:ph type="ftr" sz="quarter" idx="11"/>
          </p:nvPr>
        </p:nvSpPr>
        <p:spPr/>
        <p:txBody>
          <a:bodyPr/>
          <a:lstStyle/>
          <a:p>
            <a:pPr>
              <a:defRPr/>
            </a:pPr>
            <a:endParaRPr lang="de-CH"/>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a:t>
            </a:fld>
            <a:endParaRPr lang="de-CH" altLang="fr-FR">
              <a:latin typeface="Times" panose="02020603060405020304" pitchFamily="18" charset="0"/>
            </a:endParaRPr>
          </a:p>
        </p:txBody>
      </p:sp>
      <p:pic>
        <p:nvPicPr>
          <p:cNvPr id="8" name="Inhaltsplatzhalter 7"/>
          <p:cNvPicPr>
            <a:picLocks noGrp="1" noChangeAspect="1"/>
          </p:cNvPicPr>
          <p:nvPr>
            <p:ph idx="1"/>
          </p:nvPr>
        </p:nvPicPr>
        <p:blipFill rotWithShape="1">
          <a:blip r:embed="rId2">
            <a:extLst>
              <a:ext uri="{28A0092B-C50C-407E-A947-70E740481C1C}">
                <a14:useLocalDpi xmlns:a14="http://schemas.microsoft.com/office/drawing/2010/main" val="0"/>
              </a:ext>
            </a:extLst>
          </a:blip>
          <a:srcRect b="2931"/>
          <a:stretch/>
        </p:blipFill>
        <p:spPr>
          <a:xfrm>
            <a:off x="971600" y="1681163"/>
            <a:ext cx="6936565" cy="4523526"/>
          </a:xfrm>
        </p:spPr>
      </p:pic>
    </p:spTree>
    <p:extLst>
      <p:ext uri="{BB962C8B-B14F-4D97-AF65-F5344CB8AC3E}">
        <p14:creationId xmlns:p14="http://schemas.microsoft.com/office/powerpoint/2010/main" val="2202968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912DE2-4B93-4EF2-B162-C4E4D0E1A6A1}" type="slidenum">
              <a:rPr lang="de-CH" altLang="en-US"/>
              <a:pPr eaLnBrk="1" hangingPunct="1"/>
              <a:t>30</a:t>
            </a:fld>
            <a:endParaRPr lang="de-CH" altLang="en-US"/>
          </a:p>
        </p:txBody>
      </p:sp>
      <p:sp>
        <p:nvSpPr>
          <p:cNvPr id="17411" name="Rectangle 2"/>
          <p:cNvSpPr>
            <a:spLocks noGrp="1" noChangeArrowheads="1"/>
          </p:cNvSpPr>
          <p:nvPr>
            <p:ph type="title"/>
          </p:nvPr>
        </p:nvSpPr>
        <p:spPr>
          <a:xfrm>
            <a:off x="467544" y="692696"/>
            <a:ext cx="8425631" cy="432048"/>
          </a:xfrm>
        </p:spPr>
        <p:txBody>
          <a:bodyPr/>
          <a:lstStyle/>
          <a:p>
            <a:r>
              <a:rPr lang="de-DE" sz="2400" dirty="0"/>
              <a:t>5. Generalist*innen und Spezialist*innen (</a:t>
            </a:r>
            <a:r>
              <a:rPr lang="de-DE" sz="2400" dirty="0" smtClean="0"/>
              <a:t>IV)</a:t>
            </a:r>
            <a:br>
              <a:rPr lang="de-DE" sz="2400" dirty="0" smtClean="0"/>
            </a:br>
            <a:r>
              <a:rPr lang="de-DE" sz="2400" dirty="0" smtClean="0"/>
              <a:t>     </a:t>
            </a:r>
            <a:endParaRPr lang="de-DE" altLang="en-US" sz="2400" dirty="0" smtClean="0"/>
          </a:p>
        </p:txBody>
      </p:sp>
      <p:sp>
        <p:nvSpPr>
          <p:cNvPr id="17412" name="Rectangle 3"/>
          <p:cNvSpPr>
            <a:spLocks noGrp="1" noChangeArrowheads="1"/>
          </p:cNvSpPr>
          <p:nvPr>
            <p:ph type="body" idx="1"/>
          </p:nvPr>
        </p:nvSpPr>
        <p:spPr>
          <a:xfrm>
            <a:off x="713501" y="2334915"/>
            <a:ext cx="8208962" cy="4392910"/>
          </a:xfrm>
        </p:spPr>
        <p:txBody>
          <a:bodyPr/>
          <a:lstStyle/>
          <a:p>
            <a:pPr marL="1074738">
              <a:buFontTx/>
              <a:buNone/>
            </a:pPr>
            <a:r>
              <a:rPr lang="de-CH" altLang="en-US" dirty="0" smtClean="0"/>
              <a:t>	</a:t>
            </a:r>
          </a:p>
          <a:p>
            <a:pPr marL="1074738">
              <a:buFontTx/>
              <a:buNone/>
            </a:pPr>
            <a:r>
              <a:rPr lang="de-CH" altLang="en-US" dirty="0" smtClean="0"/>
              <a:t>	       </a:t>
            </a:r>
            <a:r>
              <a:rPr lang="de-CH" altLang="en-US" b="1" dirty="0" smtClean="0"/>
              <a:t>Kurator*in	             </a:t>
            </a:r>
            <a:r>
              <a:rPr lang="de-CH" altLang="en-US" dirty="0" smtClean="0"/>
              <a:t>Forscher*in</a:t>
            </a:r>
            <a:br>
              <a:rPr lang="de-CH" altLang="en-US" dirty="0" smtClean="0"/>
            </a:br>
            <a:r>
              <a:rPr lang="de-CH" altLang="en-US" dirty="0" smtClean="0"/>
              <a:t>		</a:t>
            </a:r>
            <a:r>
              <a:rPr lang="de-CH" altLang="en-US" b="1" dirty="0" smtClean="0">
                <a:solidFill>
                  <a:schemeClr val="hlink"/>
                </a:solidFill>
              </a:rPr>
              <a:t>Konservator*in</a:t>
            </a:r>
            <a:r>
              <a:rPr lang="de-CH" altLang="en-US" dirty="0" smtClean="0">
                <a:solidFill>
                  <a:schemeClr val="accent1"/>
                </a:solidFill>
              </a:rPr>
              <a:t>	</a:t>
            </a:r>
          </a:p>
          <a:p>
            <a:pPr marL="1074738">
              <a:buFontTx/>
              <a:buNone/>
            </a:pPr>
            <a:r>
              <a:rPr lang="de-CH" altLang="en-US" b="1" dirty="0" smtClean="0">
                <a:solidFill>
                  <a:schemeClr val="hlink"/>
                </a:solidFill>
              </a:rPr>
              <a:t>Vermittler*in </a:t>
            </a:r>
            <a:r>
              <a:rPr lang="de-CH" altLang="en-US" dirty="0" smtClean="0">
                <a:solidFill>
                  <a:schemeClr val="accent1"/>
                </a:solidFill>
              </a:rPr>
              <a:t>	</a:t>
            </a:r>
            <a:r>
              <a:rPr lang="de-CH" altLang="en-US" b="1" dirty="0" smtClean="0"/>
              <a:t>Publizist*in</a:t>
            </a:r>
            <a:r>
              <a:rPr lang="de-CH" altLang="en-US" dirty="0" smtClean="0">
                <a:solidFill>
                  <a:schemeClr val="accent1"/>
                </a:solidFill>
              </a:rPr>
              <a:t>	 </a:t>
            </a:r>
            <a:r>
              <a:rPr lang="de-CH" altLang="en-US" b="1" dirty="0" smtClean="0">
                <a:solidFill>
                  <a:schemeClr val="hlink"/>
                </a:solidFill>
              </a:rPr>
              <a:t>     Blogger*in</a:t>
            </a:r>
            <a:endParaRPr lang="de-CH" altLang="en-US" dirty="0">
              <a:solidFill>
                <a:schemeClr val="accent1"/>
              </a:solidFill>
            </a:endParaRPr>
          </a:p>
          <a:p>
            <a:pPr marL="1074738">
              <a:buFontTx/>
              <a:buNone/>
            </a:pPr>
            <a:r>
              <a:rPr lang="de-CH" altLang="en-US" i="1" dirty="0" smtClean="0">
                <a:solidFill>
                  <a:schemeClr val="tx1"/>
                </a:solidFill>
              </a:rPr>
              <a:t>Hist</a:t>
            </a:r>
            <a:r>
              <a:rPr lang="de-CH" altLang="en-US" i="1" dirty="0" smtClean="0"/>
              <a:t>orikerarchivar</a:t>
            </a:r>
            <a:r>
              <a:rPr lang="de-CH" altLang="en-US" dirty="0" smtClean="0"/>
              <a:t>    </a:t>
            </a:r>
            <a:r>
              <a:rPr lang="de-CH" altLang="en-US" dirty="0" err="1" smtClean="0"/>
              <a:t>Verhinderer</a:t>
            </a:r>
            <a:r>
              <a:rPr lang="de-CH" altLang="en-US" dirty="0" smtClean="0"/>
              <a:t>/Initiator*in von Forschung                	</a:t>
            </a:r>
            <a:r>
              <a:rPr lang="de-CH" altLang="en-US" b="1" dirty="0" smtClean="0"/>
              <a:t>Ausstellungsmacher*innen</a:t>
            </a:r>
            <a:r>
              <a:rPr lang="de-CH" altLang="en-US" dirty="0" smtClean="0"/>
              <a:t>    </a:t>
            </a:r>
            <a:r>
              <a:rPr lang="de-CH" altLang="en-US" dirty="0" smtClean="0">
                <a:solidFill>
                  <a:srgbClr val="DE005A"/>
                </a:solidFill>
              </a:rPr>
              <a:t>Consultant</a:t>
            </a:r>
            <a:r>
              <a:rPr lang="de-CH" altLang="en-US" b="1" dirty="0" smtClean="0">
                <a:solidFill>
                  <a:srgbClr val="DE005A"/>
                </a:solidFill>
              </a:rPr>
              <a:t> </a:t>
            </a:r>
          </a:p>
          <a:p>
            <a:pPr marL="1074738">
              <a:buFontTx/>
              <a:buNone/>
            </a:pPr>
            <a:r>
              <a:rPr lang="de-CH" altLang="en-US" b="1" dirty="0" err="1" smtClean="0"/>
              <a:t>Pädagog</a:t>
            </a:r>
            <a:r>
              <a:rPr lang="de-CH" altLang="en-US" b="1" dirty="0" smtClean="0"/>
              <a:t>*in           </a:t>
            </a:r>
            <a:r>
              <a:rPr lang="de-CH" altLang="en-US" b="1" dirty="0" smtClean="0">
                <a:solidFill>
                  <a:schemeClr val="hlink"/>
                </a:solidFill>
              </a:rPr>
              <a:t>Webdesigner     	Controller         </a:t>
            </a:r>
          </a:p>
          <a:p>
            <a:pPr marL="1074738">
              <a:buFontTx/>
              <a:buNone/>
            </a:pPr>
            <a:r>
              <a:rPr lang="de-CH" altLang="en-US" b="1" dirty="0">
                <a:solidFill>
                  <a:schemeClr val="hlink"/>
                </a:solidFill>
              </a:rPr>
              <a:t>	</a:t>
            </a:r>
            <a:r>
              <a:rPr lang="de-CH" altLang="en-US" b="1" dirty="0" smtClean="0">
                <a:solidFill>
                  <a:schemeClr val="hlink"/>
                </a:solidFill>
              </a:rPr>
              <a:t>Datamanager</a:t>
            </a:r>
            <a:r>
              <a:rPr lang="de-CH" altLang="en-US" dirty="0" smtClean="0">
                <a:solidFill>
                  <a:schemeClr val="accent1"/>
                </a:solidFill>
              </a:rPr>
              <a:t>	        </a:t>
            </a:r>
            <a:r>
              <a:rPr lang="de-CH" altLang="en-US" b="1" dirty="0" smtClean="0">
                <a:solidFill>
                  <a:schemeClr val="tx1"/>
                </a:solidFill>
              </a:rPr>
              <a:t>Re</a:t>
            </a:r>
            <a:r>
              <a:rPr lang="de-CH" altLang="en-US" b="1" dirty="0" smtClean="0"/>
              <a:t>cords Manager  </a:t>
            </a:r>
            <a:br>
              <a:rPr lang="de-CH" altLang="en-US" b="1" dirty="0" smtClean="0"/>
            </a:br>
            <a:r>
              <a:rPr lang="de-CH" altLang="en-US" b="1" dirty="0" smtClean="0"/>
              <a:t>             </a:t>
            </a:r>
            <a:r>
              <a:rPr lang="de-CH" altLang="en-US" dirty="0" smtClean="0">
                <a:solidFill>
                  <a:schemeClr val="tx1"/>
                </a:solidFill>
              </a:rPr>
              <a:t>Digital Humanist                  </a:t>
            </a:r>
            <a:r>
              <a:rPr lang="de-CH" altLang="en-US" dirty="0" smtClean="0">
                <a:solidFill>
                  <a:srgbClr val="D7004C"/>
                </a:solidFill>
              </a:rPr>
              <a:t>Manager*in</a:t>
            </a:r>
          </a:p>
          <a:p>
            <a:pPr marL="1074738">
              <a:buFontTx/>
              <a:buNone/>
            </a:pPr>
            <a:r>
              <a:rPr lang="de-CH" altLang="en-US" dirty="0">
                <a:solidFill>
                  <a:srgbClr val="D7004C"/>
                </a:solidFill>
              </a:rPr>
              <a:t>	</a:t>
            </a:r>
            <a:r>
              <a:rPr lang="de-CH" altLang="en-US" dirty="0" smtClean="0">
                <a:solidFill>
                  <a:srgbClr val="D7004C"/>
                </a:solidFill>
              </a:rPr>
              <a:t>		</a:t>
            </a:r>
            <a:r>
              <a:rPr lang="de-CH" altLang="en-US" dirty="0" err="1" smtClean="0">
                <a:solidFill>
                  <a:srgbClr val="D7004C"/>
                </a:solidFill>
              </a:rPr>
              <a:t>Informationbroker</a:t>
            </a:r>
            <a:r>
              <a:rPr lang="de-CH" altLang="en-US" dirty="0" smtClean="0">
                <a:solidFill>
                  <a:srgbClr val="D7004C"/>
                </a:solidFill>
              </a:rPr>
              <a:t>*in</a:t>
            </a:r>
          </a:p>
          <a:p>
            <a:pPr marL="1074738">
              <a:buFontTx/>
              <a:buNone/>
            </a:pPr>
            <a:endParaRPr lang="de-CH" altLang="en-US" b="1" dirty="0" smtClean="0"/>
          </a:p>
          <a:p>
            <a:pPr marL="1074738">
              <a:buFontTx/>
              <a:buNone/>
            </a:pPr>
            <a:r>
              <a:rPr lang="de-CH" altLang="en-US" b="1" dirty="0" smtClean="0"/>
              <a:t>	</a:t>
            </a:r>
            <a:endParaRPr lang="de-CH" altLang="en-US" dirty="0" smtClean="0"/>
          </a:p>
          <a:p>
            <a:pPr marL="1074738">
              <a:buFontTx/>
              <a:buNone/>
            </a:pPr>
            <a:endParaRPr lang="de-DE" altLang="en-US" dirty="0" smtClean="0"/>
          </a:p>
          <a:p>
            <a:pPr marL="1074738"/>
            <a:endParaRPr lang="de-DE" altLang="en-US" dirty="0" smtClean="0"/>
          </a:p>
        </p:txBody>
      </p:sp>
      <p:sp>
        <p:nvSpPr>
          <p:cNvPr id="17413" name="Oval 4"/>
          <p:cNvSpPr>
            <a:spLocks noChangeArrowheads="1"/>
          </p:cNvSpPr>
          <p:nvPr/>
        </p:nvSpPr>
        <p:spPr bwMode="auto">
          <a:xfrm>
            <a:off x="467544" y="2320627"/>
            <a:ext cx="8544515" cy="398869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en-US">
              <a:solidFill>
                <a:srgbClr val="D7004C"/>
              </a:solidFill>
            </a:endParaRPr>
          </a:p>
        </p:txBody>
      </p:sp>
      <p:sp>
        <p:nvSpPr>
          <p:cNvPr id="7" name="Datumsplatzhalter 3"/>
          <p:cNvSpPr>
            <a:spLocks noGrp="1"/>
          </p:cNvSpPr>
          <p:nvPr>
            <p:ph type="dt" sz="half" idx="10"/>
          </p:nvPr>
        </p:nvSpPr>
        <p:spPr>
          <a:xfrm>
            <a:off x="539750" y="6548438"/>
            <a:ext cx="6480175" cy="193675"/>
          </a:xfrm>
        </p:spPr>
        <p:txBody>
          <a:bodyPr/>
          <a:lstStyle/>
          <a:p>
            <a:pPr>
              <a:defRPr/>
            </a:pPr>
            <a:r>
              <a:rPr lang="de-DE" dirty="0"/>
              <a:t>41. Österreichischer Archivtag, 21.10.2021</a:t>
            </a:r>
            <a:endParaRPr lang="de-CH" dirty="0"/>
          </a:p>
        </p:txBody>
      </p:sp>
      <p:sp>
        <p:nvSpPr>
          <p:cNvPr id="2" name="Rechteck 1"/>
          <p:cNvSpPr/>
          <p:nvPr/>
        </p:nvSpPr>
        <p:spPr>
          <a:xfrm>
            <a:off x="713501" y="1619844"/>
            <a:ext cx="6516402" cy="461665"/>
          </a:xfrm>
          <a:prstGeom prst="rect">
            <a:avLst/>
          </a:prstGeom>
        </p:spPr>
        <p:txBody>
          <a:bodyPr wrap="square">
            <a:spAutoFit/>
          </a:bodyPr>
          <a:lstStyle/>
          <a:p>
            <a:r>
              <a:rPr lang="de-DE" b="1" dirty="0">
                <a:solidFill>
                  <a:srgbClr val="0000CC"/>
                </a:solidFill>
                <a:latin typeface="Arial" panose="020B0604020202020204" pitchFamily="34" charset="0"/>
                <a:cs typeface="Arial" panose="020B0604020202020204" pitchFamily="34" charset="0"/>
              </a:rPr>
              <a:t>Archivar*innen </a:t>
            </a:r>
            <a:r>
              <a:rPr lang="de-DE" b="1" dirty="0" smtClean="0">
                <a:solidFill>
                  <a:srgbClr val="0000CC"/>
                </a:solidFill>
                <a:latin typeface="Arial" panose="020B0604020202020204" pitchFamily="34" charset="0"/>
                <a:cs typeface="Arial" panose="020B0604020202020204" pitchFamily="34" charset="0"/>
              </a:rPr>
              <a:t>und Bibliothekar*innen </a:t>
            </a:r>
            <a:r>
              <a:rPr lang="de-DE" b="1" dirty="0">
                <a:solidFill>
                  <a:srgbClr val="0000CC"/>
                </a:solidFill>
                <a:latin typeface="Arial" panose="020B0604020202020204" pitchFamily="34" charset="0"/>
                <a:cs typeface="Arial" panose="020B0604020202020204" pitchFamily="34" charset="0"/>
              </a:rPr>
              <a:t>?</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452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827088"/>
            <a:ext cx="6621463" cy="638175"/>
          </a:xfrm>
        </p:spPr>
        <p:txBody>
          <a:bodyPr/>
          <a:lstStyle/>
          <a:p>
            <a:r>
              <a:rPr lang="de-DE" sz="2800" dirty="0" smtClean="0"/>
              <a:t>6. Konvergenzen und Divergenzen (I)</a:t>
            </a:r>
            <a:br>
              <a:rPr lang="de-DE" sz="2800" dirty="0" smtClean="0"/>
            </a:br>
            <a:r>
              <a:rPr lang="de-DE" dirty="0" smtClean="0"/>
              <a:t>    </a:t>
            </a:r>
            <a:endParaRPr lang="en-US" dirty="0"/>
          </a:p>
        </p:txBody>
      </p:sp>
      <p:sp>
        <p:nvSpPr>
          <p:cNvPr id="3" name="Inhaltsplatzhalter 2"/>
          <p:cNvSpPr>
            <a:spLocks noGrp="1"/>
          </p:cNvSpPr>
          <p:nvPr>
            <p:ph idx="1"/>
          </p:nvPr>
        </p:nvSpPr>
        <p:spPr>
          <a:xfrm>
            <a:off x="539751" y="1681163"/>
            <a:ext cx="8352730" cy="4471987"/>
          </a:xfrm>
        </p:spPr>
        <p:txBody>
          <a:bodyPr/>
          <a:lstStyle/>
          <a:p>
            <a:pPr marL="0" indent="0">
              <a:buNone/>
            </a:pPr>
            <a:r>
              <a:rPr lang="de-DE" sz="2400" b="1" dirty="0">
                <a:solidFill>
                  <a:srgbClr val="0000CC"/>
                </a:solidFill>
              </a:rPr>
              <a:t>Grundlagen für </a:t>
            </a:r>
            <a:r>
              <a:rPr lang="de-DE" sz="2400" b="1" dirty="0" smtClean="0">
                <a:solidFill>
                  <a:srgbClr val="0000CC"/>
                </a:solidFill>
              </a:rPr>
              <a:t>Interdisziplinarität</a:t>
            </a:r>
          </a:p>
          <a:p>
            <a:r>
              <a:rPr lang="de-DE" dirty="0" smtClean="0"/>
              <a:t>Strategische interdisziplinäre Ausrichtung des CAS/MAS ALIS, da Konvergenzen überwiegen</a:t>
            </a:r>
          </a:p>
          <a:p>
            <a:r>
              <a:rPr lang="de-DE" dirty="0" smtClean="0"/>
              <a:t>Organisatorische Zusammenlegung von Archiven und Bibliotheken (Kanton Aargau etc.)</a:t>
            </a:r>
          </a:p>
          <a:p>
            <a:r>
              <a:rPr lang="de-DE" dirty="0" smtClean="0"/>
              <a:t>Gemeinsame, die Institutionsgrenzen übergreifende Aufgaben wie Forschungsdatenmanagement, Digital </a:t>
            </a:r>
            <a:r>
              <a:rPr lang="de-DE" dirty="0" err="1" smtClean="0"/>
              <a:t>Scholarship</a:t>
            </a:r>
            <a:r>
              <a:rPr lang="de-DE" dirty="0" smtClean="0"/>
              <a:t>, digitale Archivierung</a:t>
            </a:r>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5" name="Fußzeilenplatzhalter 4"/>
          <p:cNvSpPr>
            <a:spLocks noGrp="1"/>
          </p:cNvSpPr>
          <p:nvPr>
            <p:ph type="ftr" sz="quarter" idx="11"/>
          </p:nvPr>
        </p:nvSpPr>
        <p:spPr/>
        <p:txBody>
          <a:bodyPr/>
          <a:lstStyle/>
          <a:p>
            <a:pPr>
              <a:defRPr/>
            </a:pPr>
            <a:endParaRPr lang="de-CH"/>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31</a:t>
            </a:fld>
            <a:endParaRPr lang="de-CH" altLang="fr-FR">
              <a:latin typeface="Times" panose="02020603060405020304" pitchFamily="18" charset="0"/>
            </a:endParaRPr>
          </a:p>
        </p:txBody>
      </p:sp>
      <p:sp>
        <p:nvSpPr>
          <p:cNvPr id="7" name="Datumsplatzhalter 3"/>
          <p:cNvSpPr txBox="1">
            <a:spLocks/>
          </p:cNvSpPr>
          <p:nvPr/>
        </p:nvSpPr>
        <p:spPr bwMode="auto">
          <a:xfrm>
            <a:off x="692150" y="6700838"/>
            <a:ext cx="6480175" cy="193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1200" kern="1200" smtClean="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5pPr>
            <a:lvl6pPr marL="2286000" algn="l" defTabSz="914400" rtl="0" eaLnBrk="1" latinLnBrk="0" hangingPunct="1">
              <a:defRPr sz="2400" kern="1200">
                <a:solidFill>
                  <a:schemeClr val="tx1"/>
                </a:solidFill>
                <a:latin typeface="Times" panose="02020603060405020304" pitchFamily="18" charset="0"/>
                <a:ea typeface="+mn-ea"/>
                <a:cs typeface="+mn-cs"/>
              </a:defRPr>
            </a:lvl6pPr>
            <a:lvl7pPr marL="2743200" algn="l" defTabSz="914400" rtl="0" eaLnBrk="1" latinLnBrk="0" hangingPunct="1">
              <a:defRPr sz="2400" kern="1200">
                <a:solidFill>
                  <a:schemeClr val="tx1"/>
                </a:solidFill>
                <a:latin typeface="Times" panose="02020603060405020304" pitchFamily="18" charset="0"/>
                <a:ea typeface="+mn-ea"/>
                <a:cs typeface="+mn-cs"/>
              </a:defRPr>
            </a:lvl7pPr>
            <a:lvl8pPr marL="3200400" algn="l" defTabSz="914400" rtl="0" eaLnBrk="1" latinLnBrk="0" hangingPunct="1">
              <a:defRPr sz="2400" kern="1200">
                <a:solidFill>
                  <a:schemeClr val="tx1"/>
                </a:solidFill>
                <a:latin typeface="Times" panose="02020603060405020304" pitchFamily="18" charset="0"/>
                <a:ea typeface="+mn-ea"/>
                <a:cs typeface="+mn-cs"/>
              </a:defRPr>
            </a:lvl8pPr>
            <a:lvl9pPr marL="3657600" algn="l" defTabSz="914400" rtl="0" eaLnBrk="1" latinLnBrk="0" hangingPunct="1">
              <a:defRPr sz="2400" kern="1200">
                <a:solidFill>
                  <a:schemeClr val="tx1"/>
                </a:solidFill>
                <a:latin typeface="Times" panose="02020603060405020304" pitchFamily="18" charset="0"/>
                <a:ea typeface="+mn-ea"/>
                <a:cs typeface="+mn-cs"/>
              </a:defRPr>
            </a:lvl9pPr>
          </a:lstStyle>
          <a:p>
            <a:pPr>
              <a:defRPr/>
            </a:pPr>
            <a:endParaRPr lang="de-CH" dirty="0"/>
          </a:p>
        </p:txBody>
      </p:sp>
    </p:spTree>
    <p:extLst>
      <p:ext uri="{BB962C8B-B14F-4D97-AF65-F5344CB8AC3E}">
        <p14:creationId xmlns:p14="http://schemas.microsoft.com/office/powerpoint/2010/main" val="348483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548680"/>
            <a:ext cx="6621463" cy="916583"/>
          </a:xfrm>
        </p:spPr>
        <p:txBody>
          <a:bodyPr/>
          <a:lstStyle/>
          <a:p>
            <a:r>
              <a:rPr lang="de-DE" sz="2800" dirty="0" smtClean="0"/>
              <a:t>6. Konvergenzen und Divergenzen (II)</a:t>
            </a:r>
            <a:br>
              <a:rPr lang="de-DE" sz="2800" dirty="0" smtClean="0"/>
            </a:br>
            <a:r>
              <a:rPr lang="de-DE" dirty="0"/>
              <a:t> </a:t>
            </a:r>
            <a:r>
              <a:rPr lang="de-DE" dirty="0" smtClean="0"/>
              <a:t>   </a:t>
            </a:r>
            <a:r>
              <a:rPr lang="de-DE" sz="2400" dirty="0" smtClean="0">
                <a:solidFill>
                  <a:srgbClr val="0000CC"/>
                </a:solidFill>
              </a:rPr>
              <a:t>Unterschiede stehen lassen</a:t>
            </a:r>
            <a:endParaRPr lang="en-US" sz="2400" dirty="0">
              <a:solidFill>
                <a:srgbClr val="0000CC"/>
              </a:solidFill>
            </a:endParaRPr>
          </a:p>
        </p:txBody>
      </p:sp>
      <p:sp>
        <p:nvSpPr>
          <p:cNvPr id="3" name="Inhaltsplatzhalter 2"/>
          <p:cNvSpPr>
            <a:spLocks noGrp="1"/>
          </p:cNvSpPr>
          <p:nvPr>
            <p:ph idx="1"/>
          </p:nvPr>
        </p:nvSpPr>
        <p:spPr>
          <a:xfrm>
            <a:off x="539750" y="1556793"/>
            <a:ext cx="8604250" cy="4596358"/>
          </a:xfrm>
        </p:spPr>
        <p:txBody>
          <a:bodyPr/>
          <a:lstStyle/>
          <a:p>
            <a:pPr marL="0" indent="0">
              <a:buNone/>
            </a:pPr>
            <a:r>
              <a:rPr lang="de-DE" sz="2000" b="1" dirty="0">
                <a:solidFill>
                  <a:srgbClr val="DE005A"/>
                </a:solidFill>
              </a:rPr>
              <a:t>Gemeinsame Lernprozesse </a:t>
            </a:r>
            <a:r>
              <a:rPr lang="de-DE" sz="2000" b="1" dirty="0" smtClean="0">
                <a:solidFill>
                  <a:srgbClr val="DE005A"/>
                </a:solidFill>
              </a:rPr>
              <a:t>bereichern</a:t>
            </a:r>
            <a:endParaRPr lang="de-DE" sz="2000" dirty="0" smtClean="0"/>
          </a:p>
          <a:p>
            <a:r>
              <a:rPr lang="de-DE" sz="2000" dirty="0" smtClean="0">
                <a:solidFill>
                  <a:srgbClr val="000099"/>
                </a:solidFill>
              </a:rPr>
              <a:t>A </a:t>
            </a:r>
            <a:r>
              <a:rPr lang="de-DE" sz="2000" dirty="0">
                <a:solidFill>
                  <a:srgbClr val="000099"/>
                </a:solidFill>
              </a:rPr>
              <a:t>-&gt; B</a:t>
            </a:r>
            <a:br>
              <a:rPr lang="de-DE" sz="2000" dirty="0">
                <a:solidFill>
                  <a:srgbClr val="000099"/>
                </a:solidFill>
              </a:rPr>
            </a:br>
            <a:r>
              <a:rPr lang="de-DE" sz="2000" dirty="0"/>
              <a:t>Geschäftsverwaltung, Records </a:t>
            </a:r>
            <a:r>
              <a:rPr lang="de-DE" sz="2000" dirty="0" smtClean="0"/>
              <a:t>Management</a:t>
            </a:r>
          </a:p>
          <a:p>
            <a:r>
              <a:rPr lang="de-DE" sz="2000" dirty="0" smtClean="0">
                <a:solidFill>
                  <a:srgbClr val="000099"/>
                </a:solidFill>
              </a:rPr>
              <a:t>B </a:t>
            </a:r>
            <a:r>
              <a:rPr lang="de-DE" sz="2000" dirty="0">
                <a:solidFill>
                  <a:srgbClr val="000099"/>
                </a:solidFill>
              </a:rPr>
              <a:t>-&gt; </a:t>
            </a:r>
            <a:r>
              <a:rPr lang="de-DE" sz="2000" dirty="0" smtClean="0">
                <a:solidFill>
                  <a:srgbClr val="000099"/>
                </a:solidFill>
              </a:rPr>
              <a:t>A</a:t>
            </a:r>
            <a:br>
              <a:rPr lang="de-DE" sz="2000" dirty="0" smtClean="0">
                <a:solidFill>
                  <a:srgbClr val="000099"/>
                </a:solidFill>
              </a:rPr>
            </a:br>
            <a:r>
              <a:rPr lang="de-DE" sz="2000" dirty="0" smtClean="0"/>
              <a:t>Kundenkontakte </a:t>
            </a:r>
            <a:br>
              <a:rPr lang="de-DE" sz="2000" dirty="0" smtClean="0"/>
            </a:br>
            <a:r>
              <a:rPr lang="de-DE" sz="2000" dirty="0" smtClean="0"/>
              <a:t>(Kultur-) Vermittlung</a:t>
            </a:r>
          </a:p>
          <a:p>
            <a:r>
              <a:rPr lang="de-DE" sz="2000" dirty="0" smtClean="0">
                <a:solidFill>
                  <a:srgbClr val="000099"/>
                </a:solidFill>
              </a:rPr>
              <a:t>A </a:t>
            </a:r>
            <a:r>
              <a:rPr lang="de-DE" sz="2000" dirty="0">
                <a:solidFill>
                  <a:srgbClr val="000099"/>
                </a:solidFill>
              </a:rPr>
              <a:t>&lt;-&gt; B</a:t>
            </a:r>
            <a:r>
              <a:rPr lang="en-US" sz="2000" dirty="0">
                <a:solidFill>
                  <a:srgbClr val="000099"/>
                </a:solidFill>
              </a:rPr>
              <a:t/>
            </a:r>
            <a:br>
              <a:rPr lang="en-US" sz="2000" dirty="0">
                <a:solidFill>
                  <a:srgbClr val="000099"/>
                </a:solidFill>
              </a:rPr>
            </a:br>
            <a:r>
              <a:rPr lang="en-US" sz="2000" dirty="0" err="1" smtClean="0"/>
              <a:t>Normen</a:t>
            </a:r>
            <a:r>
              <a:rPr lang="en-US" sz="2000" dirty="0" smtClean="0"/>
              <a:t>, Standards und </a:t>
            </a:r>
            <a:r>
              <a:rPr lang="en-US" sz="2000" dirty="0" err="1" smtClean="0"/>
              <a:t>Informationssysteme</a:t>
            </a:r>
            <a:r>
              <a:rPr lang="en-US" sz="2000" dirty="0"/>
              <a:t/>
            </a:r>
            <a:br>
              <a:rPr lang="en-US" sz="2000" dirty="0"/>
            </a:br>
            <a:r>
              <a:rPr lang="en-US" sz="2000" dirty="0" err="1" smtClean="0"/>
              <a:t>Zugang</a:t>
            </a:r>
            <a:r>
              <a:rPr lang="en-US" sz="2000" dirty="0" smtClean="0"/>
              <a:t> </a:t>
            </a:r>
            <a:r>
              <a:rPr lang="en-US" sz="2000" dirty="0"/>
              <a:t>und </a:t>
            </a:r>
            <a:r>
              <a:rPr lang="en-US" sz="2000" dirty="0" err="1"/>
              <a:t>Vermittlung</a:t>
            </a:r>
            <a:r>
              <a:rPr lang="en-US" sz="2000" dirty="0"/>
              <a:t> </a:t>
            </a:r>
            <a:r>
              <a:rPr lang="en-US" sz="2000" dirty="0" smtClean="0"/>
              <a:t>(</a:t>
            </a:r>
            <a:r>
              <a:rPr lang="en-US" sz="2000" dirty="0" err="1" smtClean="0"/>
              <a:t>Portale</a:t>
            </a:r>
            <a:r>
              <a:rPr lang="en-US" sz="2000" dirty="0" smtClean="0"/>
              <a:t>, </a:t>
            </a:r>
            <a:r>
              <a:rPr lang="en-US" sz="2000" dirty="0" err="1" smtClean="0"/>
              <a:t>Kataloge</a:t>
            </a:r>
            <a:r>
              <a:rPr lang="en-US" sz="2000" dirty="0" smtClean="0"/>
              <a:t>, </a:t>
            </a:r>
            <a:r>
              <a:rPr lang="en-US" sz="2000" dirty="0" err="1" smtClean="0"/>
              <a:t>Daten</a:t>
            </a:r>
            <a:r>
              <a:rPr lang="en-US" sz="2000" dirty="0" smtClean="0"/>
              <a:t>)</a:t>
            </a:r>
            <a:r>
              <a:rPr lang="en-US" sz="2000" dirty="0"/>
              <a:t/>
            </a:r>
            <a:br>
              <a:rPr lang="en-US" sz="2000" dirty="0"/>
            </a:br>
            <a:r>
              <a:rPr lang="en-US" sz="2000" dirty="0" err="1" smtClean="0"/>
              <a:t>Auswerten</a:t>
            </a:r>
            <a:r>
              <a:rPr lang="en-US" sz="2000" dirty="0" smtClean="0"/>
              <a:t> </a:t>
            </a:r>
            <a:r>
              <a:rPr lang="en-US" sz="2000" dirty="0"/>
              <a:t>und </a:t>
            </a:r>
            <a:r>
              <a:rPr lang="en-US" sz="2000" dirty="0" err="1" smtClean="0"/>
              <a:t>Publizieren</a:t>
            </a:r>
            <a:r>
              <a:rPr lang="en-US" sz="2000" dirty="0"/>
              <a:t/>
            </a:r>
            <a:br>
              <a:rPr lang="en-US" sz="2000" dirty="0"/>
            </a:br>
            <a:r>
              <a:rPr lang="en-US" sz="2000" dirty="0" err="1" smtClean="0"/>
              <a:t>Recht</a:t>
            </a:r>
            <a:r>
              <a:rPr lang="en-US" sz="2000" dirty="0" smtClean="0"/>
              <a:t>, </a:t>
            </a:r>
            <a:r>
              <a:rPr lang="en-US" sz="2000" dirty="0" err="1" smtClean="0"/>
              <a:t>Ethik</a:t>
            </a:r>
            <a:r>
              <a:rPr lang="en-US" sz="2000" dirty="0" smtClean="0"/>
              <a:t> und </a:t>
            </a:r>
            <a:r>
              <a:rPr lang="en-US" sz="2000" dirty="0" err="1" smtClean="0"/>
              <a:t>Diversität</a:t>
            </a:r>
            <a:r>
              <a:rPr lang="en-US" sz="2000" dirty="0" smtClean="0"/>
              <a:t> </a:t>
            </a:r>
          </a:p>
          <a:p>
            <a:pPr marL="0" indent="0">
              <a:buNone/>
            </a:pPr>
            <a:r>
              <a:rPr lang="de-DE" sz="2000" b="1" dirty="0" smtClean="0">
                <a:solidFill>
                  <a:srgbClr val="DE005A"/>
                </a:solidFill>
              </a:rPr>
              <a:t>Themen gemeinsam erarbeiten</a:t>
            </a:r>
          </a:p>
          <a:p>
            <a:r>
              <a:rPr lang="de-DE" sz="2000" dirty="0" smtClean="0"/>
              <a:t>Bestandserhaltung, Bau, Management (u.a. Public und Projekt-Management, Kommunikation und Öffentlichkeitsarbeit), Digital </a:t>
            </a:r>
            <a:r>
              <a:rPr lang="de-DE" sz="2000" dirty="0" err="1" smtClean="0"/>
              <a:t>Scholarship</a:t>
            </a:r>
            <a:r>
              <a:rPr lang="de-DE" sz="2000" dirty="0" smtClean="0"/>
              <a:t>, </a:t>
            </a:r>
            <a:r>
              <a:rPr lang="de-DE" sz="2000" dirty="0" err="1" smtClean="0"/>
              <a:t>Linked</a:t>
            </a:r>
            <a:r>
              <a:rPr lang="de-DE" sz="2000" dirty="0" smtClean="0"/>
              <a:t> Open Data, </a:t>
            </a:r>
            <a:r>
              <a:rPr lang="de-DE" sz="2000" dirty="0" err="1" smtClean="0"/>
              <a:t>Machine</a:t>
            </a:r>
            <a:r>
              <a:rPr lang="de-DE" sz="2000" dirty="0" smtClean="0"/>
              <a:t> Learning, KI, Nachhaltigkeit ...</a:t>
            </a:r>
          </a:p>
          <a:p>
            <a:endParaRPr lang="en-US" dirty="0"/>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32</a:t>
            </a:fld>
            <a:endParaRPr lang="de-CH" altLang="fr-FR">
              <a:latin typeface="Times" panose="02020603060405020304" pitchFamily="18" charset="0"/>
            </a:endParaRPr>
          </a:p>
        </p:txBody>
      </p:sp>
      <p:sp>
        <p:nvSpPr>
          <p:cNvPr id="7" name="Datumsplatzhalter 3"/>
          <p:cNvSpPr txBox="1">
            <a:spLocks/>
          </p:cNvSpPr>
          <p:nvPr/>
        </p:nvSpPr>
        <p:spPr bwMode="auto">
          <a:xfrm>
            <a:off x="692150" y="6700838"/>
            <a:ext cx="6480175" cy="193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1200" kern="1200" smtClean="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5pPr>
            <a:lvl6pPr marL="2286000" algn="l" defTabSz="914400" rtl="0" eaLnBrk="1" latinLnBrk="0" hangingPunct="1">
              <a:defRPr sz="2400" kern="1200">
                <a:solidFill>
                  <a:schemeClr val="tx1"/>
                </a:solidFill>
                <a:latin typeface="Times" panose="02020603060405020304" pitchFamily="18" charset="0"/>
                <a:ea typeface="+mn-ea"/>
                <a:cs typeface="+mn-cs"/>
              </a:defRPr>
            </a:lvl6pPr>
            <a:lvl7pPr marL="2743200" algn="l" defTabSz="914400" rtl="0" eaLnBrk="1" latinLnBrk="0" hangingPunct="1">
              <a:defRPr sz="2400" kern="1200">
                <a:solidFill>
                  <a:schemeClr val="tx1"/>
                </a:solidFill>
                <a:latin typeface="Times" panose="02020603060405020304" pitchFamily="18" charset="0"/>
                <a:ea typeface="+mn-ea"/>
                <a:cs typeface="+mn-cs"/>
              </a:defRPr>
            </a:lvl7pPr>
            <a:lvl8pPr marL="3200400" algn="l" defTabSz="914400" rtl="0" eaLnBrk="1" latinLnBrk="0" hangingPunct="1">
              <a:defRPr sz="2400" kern="1200">
                <a:solidFill>
                  <a:schemeClr val="tx1"/>
                </a:solidFill>
                <a:latin typeface="Times" panose="02020603060405020304" pitchFamily="18" charset="0"/>
                <a:ea typeface="+mn-ea"/>
                <a:cs typeface="+mn-cs"/>
              </a:defRPr>
            </a:lvl8pPr>
            <a:lvl9pPr marL="3657600" algn="l" defTabSz="914400" rtl="0" eaLnBrk="1" latinLnBrk="0" hangingPunct="1">
              <a:defRPr sz="2400" kern="1200">
                <a:solidFill>
                  <a:schemeClr val="tx1"/>
                </a:solidFill>
                <a:latin typeface="Times" panose="02020603060405020304" pitchFamily="18" charset="0"/>
                <a:ea typeface="+mn-ea"/>
                <a:cs typeface="+mn-cs"/>
              </a:defRPr>
            </a:lvl9pPr>
          </a:lstStyle>
          <a:p>
            <a:pPr>
              <a:defRPr/>
            </a:pPr>
            <a:endParaRPr lang="de-CH" dirty="0"/>
          </a:p>
        </p:txBody>
      </p:sp>
    </p:spTree>
    <p:extLst>
      <p:ext uri="{BB962C8B-B14F-4D97-AF65-F5344CB8AC3E}">
        <p14:creationId xmlns:p14="http://schemas.microsoft.com/office/powerpoint/2010/main" val="2018908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764704"/>
            <a:ext cx="6621463" cy="700559"/>
          </a:xfrm>
        </p:spPr>
        <p:txBody>
          <a:bodyPr/>
          <a:lstStyle/>
          <a:p>
            <a:r>
              <a:rPr lang="de-DE" dirty="0" smtClean="0"/>
              <a:t>6. Konvergenzen und Divergenzen (III)</a:t>
            </a:r>
            <a:br>
              <a:rPr lang="de-DE" dirty="0" smtClean="0"/>
            </a:br>
            <a:r>
              <a:rPr lang="de-DE" dirty="0" smtClean="0"/>
              <a:t>    </a:t>
            </a:r>
            <a:endParaRPr lang="en-US" dirty="0"/>
          </a:p>
        </p:txBody>
      </p:sp>
      <p:sp>
        <p:nvSpPr>
          <p:cNvPr id="3" name="Inhaltsplatzhalter 2"/>
          <p:cNvSpPr>
            <a:spLocks noGrp="1"/>
          </p:cNvSpPr>
          <p:nvPr>
            <p:ph idx="1"/>
          </p:nvPr>
        </p:nvSpPr>
        <p:spPr>
          <a:xfrm>
            <a:off x="539750" y="1465263"/>
            <a:ext cx="8352730" cy="4930775"/>
          </a:xfrm>
        </p:spPr>
        <p:txBody>
          <a:bodyPr/>
          <a:lstStyle/>
          <a:p>
            <a:pPr marL="0" indent="0">
              <a:buNone/>
            </a:pPr>
            <a:r>
              <a:rPr lang="de-DE" sz="2400" b="1" dirty="0" smtClean="0">
                <a:solidFill>
                  <a:srgbClr val="DE005A"/>
                </a:solidFill>
              </a:rPr>
              <a:t>Sind Bibliotheken – Archive – Informationseinrichtungen </a:t>
            </a:r>
          </a:p>
          <a:p>
            <a:pPr marL="0" indent="0">
              <a:buNone/>
            </a:pPr>
            <a:r>
              <a:rPr lang="de-DE" sz="2400" b="1" dirty="0" smtClean="0">
                <a:solidFill>
                  <a:srgbClr val="DE005A"/>
                </a:solidFill>
              </a:rPr>
              <a:t>gleich, ähnlich oder verschieden </a:t>
            </a:r>
            <a:r>
              <a:rPr lang="de-DE" sz="1600" dirty="0" smtClean="0"/>
              <a:t>(M. Rittberger)</a:t>
            </a:r>
          </a:p>
          <a:p>
            <a:pPr marL="0" indent="0">
              <a:buNone/>
            </a:pPr>
            <a:r>
              <a:rPr lang="de-DE" sz="1600" dirty="0" smtClean="0">
                <a:solidFill>
                  <a:srgbClr val="0000CC"/>
                </a:solidFill>
              </a:rPr>
              <a:t>Divergenz Bibliothek-Archiv </a:t>
            </a:r>
            <a:r>
              <a:rPr lang="de-DE" sz="1600" dirty="0" smtClean="0"/>
              <a:t>(</a:t>
            </a:r>
            <a:r>
              <a:rPr lang="de-DE" sz="1600" dirty="0" err="1" smtClean="0"/>
              <a:t>Ch</a:t>
            </a:r>
            <a:r>
              <a:rPr lang="de-DE" sz="1600" dirty="0" smtClean="0"/>
              <a:t>. </a:t>
            </a:r>
            <a:r>
              <a:rPr lang="de-DE" sz="1600" dirty="0" err="1" smtClean="0"/>
              <a:t>Oesterheld</a:t>
            </a:r>
            <a:r>
              <a:rPr lang="de-DE" sz="1600" dirty="0" smtClean="0"/>
              <a:t>): Leistungsauftrag, Publikumsorientierung, nicht-unikale Bestände. </a:t>
            </a:r>
            <a:r>
              <a:rPr lang="de-DE" sz="1600" dirty="0" smtClean="0">
                <a:solidFill>
                  <a:srgbClr val="0000CC"/>
                </a:solidFill>
              </a:rPr>
              <a:t>Konvergenz Bibliothek-Archiv</a:t>
            </a:r>
            <a:r>
              <a:rPr lang="de-DE" sz="1600" dirty="0" smtClean="0"/>
              <a:t>: Digitalisierung der Arbeitsprozesse, Digitalisierung und ‚Besitz‘ des Contents, Historische Sammlungen erhalten und vermitteln</a:t>
            </a:r>
          </a:p>
          <a:p>
            <a:pPr marL="0" indent="0">
              <a:buNone/>
            </a:pPr>
            <a:endParaRPr lang="fr-FR" sz="1600" dirty="0" smtClean="0">
              <a:solidFill>
                <a:schemeClr val="tx1"/>
              </a:solidFill>
            </a:endParaRPr>
          </a:p>
          <a:p>
            <a:pPr marL="0" indent="0">
              <a:buNone/>
            </a:pPr>
            <a:r>
              <a:rPr lang="fr-FR" sz="1600" dirty="0" err="1" smtClean="0">
                <a:solidFill>
                  <a:srgbClr val="0000CC"/>
                </a:solidFill>
              </a:rPr>
              <a:t>Divergenz</a:t>
            </a:r>
            <a:r>
              <a:rPr lang="fr-FR" sz="1600" dirty="0" smtClean="0">
                <a:solidFill>
                  <a:srgbClr val="0000CC"/>
                </a:solidFill>
              </a:rPr>
              <a:t> </a:t>
            </a:r>
            <a:r>
              <a:rPr lang="fr-FR" sz="1600" dirty="0" err="1" smtClean="0">
                <a:solidFill>
                  <a:srgbClr val="0000CC"/>
                </a:solidFill>
              </a:rPr>
              <a:t>Archiv-Bibliothek</a:t>
            </a:r>
            <a:r>
              <a:rPr lang="fr-FR" sz="1600" dirty="0" smtClean="0">
                <a:solidFill>
                  <a:srgbClr val="0000CC"/>
                </a:solidFill>
              </a:rPr>
              <a:t> </a:t>
            </a:r>
            <a:r>
              <a:rPr lang="fr-FR" sz="1600" dirty="0" smtClean="0">
                <a:solidFill>
                  <a:schemeClr val="tx1"/>
                </a:solidFill>
              </a:rPr>
              <a:t>(E. Vasseur): « La différence entre </a:t>
            </a:r>
            <a:r>
              <a:rPr lang="fr-FR" sz="1600" dirty="0">
                <a:solidFill>
                  <a:schemeClr val="tx1"/>
                </a:solidFill>
              </a:rPr>
              <a:t>les deux collections tient avant tout à la </a:t>
            </a:r>
            <a:r>
              <a:rPr lang="fr-FR" sz="1600" i="1" dirty="0">
                <a:solidFill>
                  <a:srgbClr val="C00000"/>
                </a:solidFill>
              </a:rPr>
              <a:t>finalité des écrits </a:t>
            </a:r>
            <a:r>
              <a:rPr lang="fr-FR" sz="1600" dirty="0">
                <a:solidFill>
                  <a:schemeClr val="tx1"/>
                </a:solidFill>
              </a:rPr>
              <a:t>qui </a:t>
            </a:r>
            <a:r>
              <a:rPr lang="fr-FR" sz="1600" dirty="0" smtClean="0">
                <a:solidFill>
                  <a:schemeClr val="tx1"/>
                </a:solidFill>
              </a:rPr>
              <a:t>les composent</a:t>
            </a:r>
            <a:r>
              <a:rPr lang="fr-FR" sz="1600" dirty="0">
                <a:solidFill>
                  <a:schemeClr val="tx1"/>
                </a:solidFill>
              </a:rPr>
              <a:t>. Les </a:t>
            </a:r>
            <a:r>
              <a:rPr lang="fr-FR" sz="1600" dirty="0">
                <a:solidFill>
                  <a:srgbClr val="7030A0"/>
                </a:solidFill>
              </a:rPr>
              <a:t>bibliothèques</a:t>
            </a:r>
            <a:r>
              <a:rPr lang="fr-FR" sz="1600" dirty="0">
                <a:solidFill>
                  <a:schemeClr val="tx1"/>
                </a:solidFill>
              </a:rPr>
              <a:t> sont constituées d’écrits dont le but </a:t>
            </a:r>
            <a:r>
              <a:rPr lang="fr-FR" sz="1600" dirty="0" smtClean="0">
                <a:solidFill>
                  <a:schemeClr val="tx1"/>
                </a:solidFill>
              </a:rPr>
              <a:t>est (..) </a:t>
            </a:r>
            <a:r>
              <a:rPr lang="fr-FR" sz="1600" dirty="0">
                <a:solidFill>
                  <a:schemeClr val="tx1"/>
                </a:solidFill>
              </a:rPr>
              <a:t>de transmettre des </a:t>
            </a:r>
            <a:r>
              <a:rPr lang="fr-FR" sz="1600" i="1" dirty="0">
                <a:solidFill>
                  <a:srgbClr val="C00000"/>
                </a:solidFill>
              </a:rPr>
              <a:t>connaissances</a:t>
            </a:r>
            <a:r>
              <a:rPr lang="fr-FR" sz="1600" dirty="0">
                <a:solidFill>
                  <a:schemeClr val="tx1"/>
                </a:solidFill>
              </a:rPr>
              <a:t> à un </a:t>
            </a:r>
            <a:r>
              <a:rPr lang="fr-FR" sz="1600" dirty="0" smtClean="0">
                <a:solidFill>
                  <a:schemeClr val="tx1"/>
                </a:solidFill>
              </a:rPr>
              <a:t>public (..). La </a:t>
            </a:r>
            <a:r>
              <a:rPr lang="fr-FR" sz="1600" dirty="0">
                <a:solidFill>
                  <a:schemeClr val="tx1"/>
                </a:solidFill>
              </a:rPr>
              <a:t>bibliothèque se compose de livres qui </a:t>
            </a:r>
            <a:r>
              <a:rPr lang="fr-FR" sz="1600" dirty="0" smtClean="0">
                <a:solidFill>
                  <a:schemeClr val="tx1"/>
                </a:solidFill>
              </a:rPr>
              <a:t>sont des </a:t>
            </a:r>
            <a:r>
              <a:rPr lang="fr-FR" sz="1600" i="1" dirty="0">
                <a:solidFill>
                  <a:srgbClr val="C00000"/>
                </a:solidFill>
              </a:rPr>
              <a:t>objets finis</a:t>
            </a:r>
            <a:r>
              <a:rPr lang="fr-FR" sz="1600" dirty="0">
                <a:solidFill>
                  <a:schemeClr val="tx1"/>
                </a:solidFill>
              </a:rPr>
              <a:t>, identifiés, mis à disposition. À l’opposé, les </a:t>
            </a:r>
            <a:r>
              <a:rPr lang="fr-FR" sz="1600" dirty="0">
                <a:solidFill>
                  <a:srgbClr val="7030A0"/>
                </a:solidFill>
              </a:rPr>
              <a:t>archives</a:t>
            </a:r>
            <a:r>
              <a:rPr lang="fr-FR" sz="1600" dirty="0">
                <a:solidFill>
                  <a:schemeClr val="tx1"/>
                </a:solidFill>
              </a:rPr>
              <a:t> </a:t>
            </a:r>
            <a:r>
              <a:rPr lang="fr-FR" sz="1600" dirty="0" smtClean="0">
                <a:solidFill>
                  <a:schemeClr val="tx1"/>
                </a:solidFill>
              </a:rPr>
              <a:t>sont constituées </a:t>
            </a:r>
            <a:r>
              <a:rPr lang="fr-FR" sz="1600" dirty="0">
                <a:solidFill>
                  <a:schemeClr val="tx1"/>
                </a:solidFill>
              </a:rPr>
              <a:t>d’écrits qui fondent le </a:t>
            </a:r>
            <a:r>
              <a:rPr lang="fr-FR" sz="1600" i="1" dirty="0">
                <a:solidFill>
                  <a:srgbClr val="C00000"/>
                </a:solidFill>
              </a:rPr>
              <a:t>droit des personnes et la </a:t>
            </a:r>
            <a:r>
              <a:rPr lang="fr-FR" sz="1600" i="1" dirty="0" smtClean="0">
                <a:solidFill>
                  <a:srgbClr val="C00000"/>
                </a:solidFill>
              </a:rPr>
              <a:t>mémoire </a:t>
            </a:r>
            <a:r>
              <a:rPr lang="fr-FR" sz="1600" dirty="0" smtClean="0">
                <a:solidFill>
                  <a:schemeClr val="tx1"/>
                </a:solidFill>
              </a:rPr>
              <a:t>administrative</a:t>
            </a:r>
            <a:r>
              <a:rPr lang="fr-FR" sz="1600" dirty="0">
                <a:solidFill>
                  <a:schemeClr val="tx1"/>
                </a:solidFill>
              </a:rPr>
              <a:t>, autrement dit des </a:t>
            </a:r>
            <a:r>
              <a:rPr lang="fr-FR" sz="1600" i="1" dirty="0">
                <a:solidFill>
                  <a:srgbClr val="C00000"/>
                </a:solidFill>
              </a:rPr>
              <a:t>traces de l’activité </a:t>
            </a:r>
            <a:r>
              <a:rPr lang="fr-FR" sz="1600" dirty="0">
                <a:solidFill>
                  <a:schemeClr val="tx1"/>
                </a:solidFill>
              </a:rPr>
              <a:t>qui légitiment le pouvoir </a:t>
            </a:r>
            <a:r>
              <a:rPr lang="fr-FR" sz="1600" dirty="0" smtClean="0">
                <a:solidFill>
                  <a:schemeClr val="tx1"/>
                </a:solidFill>
              </a:rPr>
              <a:t>; elles </a:t>
            </a:r>
            <a:r>
              <a:rPr lang="fr-FR" sz="1600" dirty="0">
                <a:solidFill>
                  <a:schemeClr val="tx1"/>
                </a:solidFill>
              </a:rPr>
              <a:t>sont prioritairement des </a:t>
            </a:r>
            <a:r>
              <a:rPr lang="fr-FR" sz="1600" dirty="0" smtClean="0">
                <a:solidFill>
                  <a:schemeClr val="tx1"/>
                </a:solidFill>
              </a:rPr>
              <a:t>traces </a:t>
            </a:r>
            <a:r>
              <a:rPr lang="en-US" sz="1600" i="1" dirty="0" err="1" smtClean="0">
                <a:solidFill>
                  <a:srgbClr val="C00000"/>
                </a:solidFill>
              </a:rPr>
              <a:t>validées</a:t>
            </a:r>
            <a:r>
              <a:rPr lang="en-US" sz="1600" i="1" dirty="0">
                <a:solidFill>
                  <a:srgbClr val="C00000"/>
                </a:solidFill>
              </a:rPr>
              <a:t>, </a:t>
            </a:r>
            <a:r>
              <a:rPr lang="en-US" sz="1600" i="1" dirty="0" err="1">
                <a:solidFill>
                  <a:srgbClr val="C00000"/>
                </a:solidFill>
              </a:rPr>
              <a:t>signées</a:t>
            </a:r>
            <a:r>
              <a:rPr lang="en-US" sz="1600" i="1" dirty="0">
                <a:solidFill>
                  <a:srgbClr val="C00000"/>
                </a:solidFill>
              </a:rPr>
              <a:t>, </a:t>
            </a:r>
            <a:r>
              <a:rPr lang="en-US" sz="1600" i="1" dirty="0" err="1">
                <a:solidFill>
                  <a:srgbClr val="C00000"/>
                </a:solidFill>
              </a:rPr>
              <a:t>datées</a:t>
            </a:r>
            <a:r>
              <a:rPr lang="en-US" sz="1600" dirty="0">
                <a:solidFill>
                  <a:schemeClr val="tx1"/>
                </a:solidFill>
              </a:rPr>
              <a:t>. </a:t>
            </a:r>
            <a:r>
              <a:rPr lang="en-US" sz="1600" dirty="0" smtClean="0">
                <a:solidFill>
                  <a:schemeClr val="tx1"/>
                </a:solidFill>
              </a:rPr>
              <a:t>» </a:t>
            </a:r>
          </a:p>
          <a:p>
            <a:pPr marL="0" indent="0" algn="r">
              <a:buNone/>
            </a:pPr>
            <a:r>
              <a:rPr lang="fr-FR" sz="1200" dirty="0" smtClean="0">
                <a:solidFill>
                  <a:schemeClr val="tx1"/>
                </a:solidFill>
              </a:rPr>
              <a:t>Marie-Anne </a:t>
            </a:r>
            <a:r>
              <a:rPr lang="fr-FR" sz="1200" dirty="0" err="1" smtClean="0">
                <a:solidFill>
                  <a:schemeClr val="tx1"/>
                </a:solidFill>
              </a:rPr>
              <a:t>Chabin</a:t>
            </a:r>
            <a:r>
              <a:rPr lang="fr-FR" sz="1200" dirty="0" smtClean="0">
                <a:solidFill>
                  <a:schemeClr val="tx1"/>
                </a:solidFill>
              </a:rPr>
              <a:t> (2012), L'opposition </a:t>
            </a:r>
            <a:r>
              <a:rPr lang="fr-FR" sz="1200" dirty="0">
                <a:solidFill>
                  <a:schemeClr val="tx1"/>
                </a:solidFill>
              </a:rPr>
              <a:t>millénaire archives/bibliothèques a-t-elle toujours un sens </a:t>
            </a:r>
            <a:r>
              <a:rPr lang="fr-FR" sz="1200" dirty="0" smtClean="0">
                <a:solidFill>
                  <a:schemeClr val="tx1"/>
                </a:solidFill>
              </a:rPr>
              <a:t>à l'ère </a:t>
            </a:r>
            <a:r>
              <a:rPr lang="fr-FR" sz="1200" dirty="0">
                <a:solidFill>
                  <a:schemeClr val="tx1"/>
                </a:solidFill>
              </a:rPr>
              <a:t>du numérique </a:t>
            </a:r>
            <a:r>
              <a:rPr lang="fr-FR" sz="1200" dirty="0" smtClean="0">
                <a:solidFill>
                  <a:schemeClr val="tx1"/>
                </a:solidFill>
              </a:rPr>
              <a:t>?</a:t>
            </a:r>
          </a:p>
          <a:p>
            <a:pPr marL="0" indent="0">
              <a:buNone/>
            </a:pPr>
            <a:r>
              <a:rPr lang="fr-FR" sz="1600" dirty="0" err="1" smtClean="0">
                <a:solidFill>
                  <a:srgbClr val="0000CC"/>
                </a:solidFill>
              </a:rPr>
              <a:t>Konvergenz</a:t>
            </a:r>
            <a:r>
              <a:rPr lang="fr-FR" sz="1600" dirty="0" smtClean="0">
                <a:solidFill>
                  <a:srgbClr val="0000CC"/>
                </a:solidFill>
              </a:rPr>
              <a:t> </a:t>
            </a:r>
            <a:r>
              <a:rPr lang="fr-FR" sz="1600" dirty="0" err="1" smtClean="0">
                <a:solidFill>
                  <a:srgbClr val="0000CC"/>
                </a:solidFill>
              </a:rPr>
              <a:t>Archiv-Bibliothek</a:t>
            </a:r>
            <a:r>
              <a:rPr lang="fr-FR" sz="1600" dirty="0" smtClean="0">
                <a:solidFill>
                  <a:schemeClr val="tx1"/>
                </a:solidFill>
              </a:rPr>
              <a:t>: </a:t>
            </a:r>
            <a:r>
              <a:rPr lang="fr-FR" sz="1600" dirty="0">
                <a:solidFill>
                  <a:schemeClr val="tx1"/>
                </a:solidFill>
              </a:rPr>
              <a:t>« </a:t>
            </a:r>
            <a:r>
              <a:rPr lang="fr-FR" sz="1600" i="1" dirty="0">
                <a:solidFill>
                  <a:srgbClr val="C00000"/>
                </a:solidFill>
              </a:rPr>
              <a:t>Le rôle des archivistes, des bibliothécaires et des documentalistes</a:t>
            </a:r>
            <a:r>
              <a:rPr lang="fr-FR" sz="1600" dirty="0">
                <a:solidFill>
                  <a:schemeClr val="tx1"/>
                </a:solidFill>
              </a:rPr>
              <a:t>, en croisant leurs expériences, demeure </a:t>
            </a:r>
            <a:r>
              <a:rPr lang="fr-FR" sz="1600" i="1" dirty="0">
                <a:solidFill>
                  <a:srgbClr val="C00000"/>
                </a:solidFill>
              </a:rPr>
              <a:t>essentiel</a:t>
            </a:r>
            <a:r>
              <a:rPr lang="fr-FR" sz="1600" dirty="0">
                <a:solidFill>
                  <a:schemeClr val="tx1"/>
                </a:solidFill>
              </a:rPr>
              <a:t>. Il faut avoir conscience que nos </a:t>
            </a:r>
            <a:r>
              <a:rPr lang="fr-FR" sz="1600" i="1" dirty="0">
                <a:solidFill>
                  <a:srgbClr val="C00000"/>
                </a:solidFill>
              </a:rPr>
              <a:t>métiers sont éminemment évolutifs</a:t>
            </a:r>
            <a:r>
              <a:rPr lang="fr-FR" sz="1600" dirty="0">
                <a:solidFill>
                  <a:schemeClr val="tx1"/>
                </a:solidFill>
              </a:rPr>
              <a:t>, qu’ils l’ont toujours été et que nous devons consolider la trame qui les tisse. Si nous perdons la trame, nous perdrons la toile. » </a:t>
            </a:r>
          </a:p>
          <a:p>
            <a:pPr marL="0" indent="0" algn="r">
              <a:buNone/>
            </a:pPr>
            <a:r>
              <a:rPr lang="fr-FR" sz="1200" dirty="0">
                <a:solidFill>
                  <a:schemeClr val="tx1"/>
                </a:solidFill>
              </a:rPr>
              <a:t>Michel </a:t>
            </a:r>
            <a:r>
              <a:rPr lang="fr-FR" sz="1200" dirty="0" err="1">
                <a:solidFill>
                  <a:schemeClr val="tx1"/>
                </a:solidFill>
              </a:rPr>
              <a:t>Melot</a:t>
            </a:r>
            <a:r>
              <a:rPr lang="fr-FR" sz="1200" dirty="0">
                <a:solidFill>
                  <a:schemeClr val="tx1"/>
                </a:solidFill>
              </a:rPr>
              <a:t> (2005), Archivistes, documentalistes, bibliothécaires : compétences, missions et intérêts </a:t>
            </a:r>
            <a:r>
              <a:rPr lang="en-US" sz="1200" dirty="0" err="1">
                <a:solidFill>
                  <a:schemeClr val="tx1"/>
                </a:solidFill>
              </a:rPr>
              <a:t>communs</a:t>
            </a:r>
            <a:r>
              <a:rPr lang="en-US" sz="1200" dirty="0">
                <a:solidFill>
                  <a:schemeClr val="tx1"/>
                </a:solidFill>
              </a:rPr>
              <a:t> </a:t>
            </a:r>
            <a:endParaRPr lang="fr-FR" sz="1200" dirty="0">
              <a:solidFill>
                <a:schemeClr val="tx1"/>
              </a:solidFill>
            </a:endParaRPr>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33</a:t>
            </a:fld>
            <a:endParaRPr lang="de-CH" altLang="fr-FR">
              <a:latin typeface="Times" panose="02020603060405020304" pitchFamily="18" charset="0"/>
            </a:endParaRPr>
          </a:p>
        </p:txBody>
      </p:sp>
      <p:sp>
        <p:nvSpPr>
          <p:cNvPr id="7" name="Datumsplatzhalter 3"/>
          <p:cNvSpPr txBox="1">
            <a:spLocks/>
          </p:cNvSpPr>
          <p:nvPr/>
        </p:nvSpPr>
        <p:spPr bwMode="auto">
          <a:xfrm>
            <a:off x="692150" y="6700838"/>
            <a:ext cx="6480175" cy="193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1200" kern="1200" smtClean="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5pPr>
            <a:lvl6pPr marL="2286000" algn="l" defTabSz="914400" rtl="0" eaLnBrk="1" latinLnBrk="0" hangingPunct="1">
              <a:defRPr sz="2400" kern="1200">
                <a:solidFill>
                  <a:schemeClr val="tx1"/>
                </a:solidFill>
                <a:latin typeface="Times" panose="02020603060405020304" pitchFamily="18" charset="0"/>
                <a:ea typeface="+mn-ea"/>
                <a:cs typeface="+mn-cs"/>
              </a:defRPr>
            </a:lvl6pPr>
            <a:lvl7pPr marL="2743200" algn="l" defTabSz="914400" rtl="0" eaLnBrk="1" latinLnBrk="0" hangingPunct="1">
              <a:defRPr sz="2400" kern="1200">
                <a:solidFill>
                  <a:schemeClr val="tx1"/>
                </a:solidFill>
                <a:latin typeface="Times" panose="02020603060405020304" pitchFamily="18" charset="0"/>
                <a:ea typeface="+mn-ea"/>
                <a:cs typeface="+mn-cs"/>
              </a:defRPr>
            </a:lvl7pPr>
            <a:lvl8pPr marL="3200400" algn="l" defTabSz="914400" rtl="0" eaLnBrk="1" latinLnBrk="0" hangingPunct="1">
              <a:defRPr sz="2400" kern="1200">
                <a:solidFill>
                  <a:schemeClr val="tx1"/>
                </a:solidFill>
                <a:latin typeface="Times" panose="02020603060405020304" pitchFamily="18" charset="0"/>
                <a:ea typeface="+mn-ea"/>
                <a:cs typeface="+mn-cs"/>
              </a:defRPr>
            </a:lvl8pPr>
            <a:lvl9pPr marL="3657600" algn="l" defTabSz="914400" rtl="0" eaLnBrk="1" latinLnBrk="0" hangingPunct="1">
              <a:defRPr sz="2400" kern="1200">
                <a:solidFill>
                  <a:schemeClr val="tx1"/>
                </a:solidFill>
                <a:latin typeface="Times" panose="02020603060405020304" pitchFamily="18" charset="0"/>
                <a:ea typeface="+mn-ea"/>
                <a:cs typeface="+mn-cs"/>
              </a:defRPr>
            </a:lvl9pPr>
          </a:lstStyle>
          <a:p>
            <a:pPr>
              <a:defRPr/>
            </a:pPr>
            <a:endParaRPr lang="de-CH" dirty="0"/>
          </a:p>
        </p:txBody>
      </p:sp>
    </p:spTree>
    <p:extLst>
      <p:ext uri="{BB962C8B-B14F-4D97-AF65-F5344CB8AC3E}">
        <p14:creationId xmlns:p14="http://schemas.microsoft.com/office/powerpoint/2010/main" val="1131691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47700"/>
            <a:ext cx="6981701" cy="817563"/>
          </a:xfrm>
        </p:spPr>
        <p:txBody>
          <a:bodyPr/>
          <a:lstStyle/>
          <a:p>
            <a:r>
              <a:rPr lang="de-DE" sz="2800" dirty="0" smtClean="0"/>
              <a:t>6. Konvergenzen und Divergenzen (IV)</a:t>
            </a:r>
            <a:br>
              <a:rPr lang="de-DE" sz="2800" dirty="0" smtClean="0"/>
            </a:br>
            <a:r>
              <a:rPr lang="de-DE" dirty="0"/>
              <a:t> </a:t>
            </a:r>
            <a:r>
              <a:rPr lang="de-DE" dirty="0" smtClean="0"/>
              <a:t>   Thementage – ein integratives Format</a:t>
            </a:r>
            <a:endParaRPr lang="en-US" dirty="0"/>
          </a:p>
        </p:txBody>
      </p:sp>
      <p:sp>
        <p:nvSpPr>
          <p:cNvPr id="3" name="Inhaltsplatzhalter 2"/>
          <p:cNvSpPr>
            <a:spLocks noGrp="1"/>
          </p:cNvSpPr>
          <p:nvPr>
            <p:ph idx="1"/>
          </p:nvPr>
        </p:nvSpPr>
        <p:spPr>
          <a:xfrm>
            <a:off x="179512" y="1654175"/>
            <a:ext cx="8421563" cy="4498975"/>
          </a:xfrm>
        </p:spPr>
        <p:txBody>
          <a:bodyPr/>
          <a:lstStyle/>
          <a:p>
            <a:pPr marL="0" indent="0">
              <a:buNone/>
            </a:pPr>
            <a:r>
              <a:rPr lang="de-DE" sz="2000" b="1" dirty="0" smtClean="0"/>
              <a:t>Kurze Weiterbildungsangebote: </a:t>
            </a:r>
          </a:p>
          <a:p>
            <a:pPr marL="0" indent="0">
              <a:buNone/>
            </a:pPr>
            <a:r>
              <a:rPr lang="de-DE" sz="2000" b="1" dirty="0" smtClean="0">
                <a:solidFill>
                  <a:srgbClr val="DE005A"/>
                </a:solidFill>
              </a:rPr>
              <a:t>Themen setzen, vertiefen, testen</a:t>
            </a:r>
            <a:br>
              <a:rPr lang="de-DE" sz="2000" b="1" dirty="0" smtClean="0">
                <a:solidFill>
                  <a:srgbClr val="DE005A"/>
                </a:solidFill>
              </a:rPr>
            </a:br>
            <a:r>
              <a:rPr lang="de-DE" sz="2000" b="1" dirty="0" smtClean="0">
                <a:solidFill>
                  <a:srgbClr val="DE005A"/>
                </a:solidFill>
              </a:rPr>
              <a:t>und in die Studiengänge </a:t>
            </a:r>
            <a:br>
              <a:rPr lang="de-DE" sz="2000" b="1" dirty="0" smtClean="0">
                <a:solidFill>
                  <a:srgbClr val="DE005A"/>
                </a:solidFill>
              </a:rPr>
            </a:br>
            <a:r>
              <a:rPr lang="de-DE" sz="2000" b="1" dirty="0" smtClean="0">
                <a:solidFill>
                  <a:srgbClr val="DE005A"/>
                </a:solidFill>
              </a:rPr>
              <a:t>integrieren</a:t>
            </a:r>
            <a:r>
              <a:rPr lang="de-DE" b="1" dirty="0">
                <a:solidFill>
                  <a:srgbClr val="DE005A"/>
                </a:solidFill>
              </a:rPr>
              <a:t/>
            </a:r>
            <a:br>
              <a:rPr lang="de-DE" b="1" dirty="0">
                <a:solidFill>
                  <a:srgbClr val="DE005A"/>
                </a:solidFill>
              </a:rPr>
            </a:br>
            <a:endParaRPr lang="de-DE" b="1" dirty="0" smtClean="0">
              <a:solidFill>
                <a:srgbClr val="DE005A"/>
              </a:solidFill>
            </a:endParaRPr>
          </a:p>
          <a:p>
            <a:pPr marL="0" indent="0">
              <a:buNone/>
            </a:pPr>
            <a:endParaRPr lang="de-DE" dirty="0"/>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5" name="Fußzeilenplatzhalter 4"/>
          <p:cNvSpPr>
            <a:spLocks noGrp="1"/>
          </p:cNvSpPr>
          <p:nvPr>
            <p:ph type="ftr" sz="quarter" idx="11"/>
          </p:nvPr>
        </p:nvSpPr>
        <p:spPr/>
        <p:txBody>
          <a:bodyPr/>
          <a:lstStyle/>
          <a:p>
            <a:pPr>
              <a:defRPr/>
            </a:pPr>
            <a:endParaRPr lang="de-CH"/>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34</a:t>
            </a:fld>
            <a:endParaRPr lang="de-CH" altLang="fr-FR">
              <a:latin typeface="Times" panose="02020603060405020304" pitchFamily="18" charset="0"/>
            </a:endParaRPr>
          </a:p>
        </p:txBody>
      </p:sp>
      <p:sp>
        <p:nvSpPr>
          <p:cNvPr id="7" name="Datumsplatzhalter 3"/>
          <p:cNvSpPr txBox="1">
            <a:spLocks/>
          </p:cNvSpPr>
          <p:nvPr/>
        </p:nvSpPr>
        <p:spPr bwMode="auto">
          <a:xfrm>
            <a:off x="692150" y="6700838"/>
            <a:ext cx="6480175" cy="193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1200" kern="1200" smtClean="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5pPr>
            <a:lvl6pPr marL="2286000" algn="l" defTabSz="914400" rtl="0" eaLnBrk="1" latinLnBrk="0" hangingPunct="1">
              <a:defRPr sz="2400" kern="1200">
                <a:solidFill>
                  <a:schemeClr val="tx1"/>
                </a:solidFill>
                <a:latin typeface="Times" panose="02020603060405020304" pitchFamily="18" charset="0"/>
                <a:ea typeface="+mn-ea"/>
                <a:cs typeface="+mn-cs"/>
              </a:defRPr>
            </a:lvl6pPr>
            <a:lvl7pPr marL="2743200" algn="l" defTabSz="914400" rtl="0" eaLnBrk="1" latinLnBrk="0" hangingPunct="1">
              <a:defRPr sz="2400" kern="1200">
                <a:solidFill>
                  <a:schemeClr val="tx1"/>
                </a:solidFill>
                <a:latin typeface="Times" panose="02020603060405020304" pitchFamily="18" charset="0"/>
                <a:ea typeface="+mn-ea"/>
                <a:cs typeface="+mn-cs"/>
              </a:defRPr>
            </a:lvl7pPr>
            <a:lvl8pPr marL="3200400" algn="l" defTabSz="914400" rtl="0" eaLnBrk="1" latinLnBrk="0" hangingPunct="1">
              <a:defRPr sz="2400" kern="1200">
                <a:solidFill>
                  <a:schemeClr val="tx1"/>
                </a:solidFill>
                <a:latin typeface="Times" panose="02020603060405020304" pitchFamily="18" charset="0"/>
                <a:ea typeface="+mn-ea"/>
                <a:cs typeface="+mn-cs"/>
              </a:defRPr>
            </a:lvl8pPr>
            <a:lvl9pPr marL="3657600" algn="l" defTabSz="914400" rtl="0" eaLnBrk="1" latinLnBrk="0" hangingPunct="1">
              <a:defRPr sz="2400" kern="1200">
                <a:solidFill>
                  <a:schemeClr val="tx1"/>
                </a:solidFill>
                <a:latin typeface="Times" panose="02020603060405020304" pitchFamily="18" charset="0"/>
                <a:ea typeface="+mn-ea"/>
                <a:cs typeface="+mn-cs"/>
              </a:defRPr>
            </a:lvl9pPr>
          </a:lstStyle>
          <a:p>
            <a:pPr>
              <a:defRPr/>
            </a:pPr>
            <a:endParaRPr lang="de-CH"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173" y="3409689"/>
            <a:ext cx="2169897" cy="3074021"/>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985" y="3436143"/>
            <a:ext cx="2376514" cy="3041639"/>
          </a:xfrm>
          <a:prstGeom prst="rect">
            <a:avLst/>
          </a:prstGeom>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t="1160" b="7580"/>
          <a:stretch/>
        </p:blipFill>
        <p:spPr>
          <a:xfrm>
            <a:off x="6994625" y="1465263"/>
            <a:ext cx="2078874" cy="1781967"/>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178" y="3397868"/>
            <a:ext cx="2191395" cy="3079914"/>
          </a:xfrm>
          <a:prstGeom prst="rect">
            <a:avLst/>
          </a:prstGeom>
        </p:spPr>
      </p:pic>
      <p:pic>
        <p:nvPicPr>
          <p:cNvPr id="12" name="Grafik 11"/>
          <p:cNvPicPr>
            <a:picLocks noChangeAspect="1"/>
          </p:cNvPicPr>
          <p:nvPr/>
        </p:nvPicPr>
        <p:blipFill rotWithShape="1">
          <a:blip r:embed="rId6" cstate="print">
            <a:extLst>
              <a:ext uri="{28A0092B-C50C-407E-A947-70E740481C1C}">
                <a14:useLocalDpi xmlns:a14="http://schemas.microsoft.com/office/drawing/2010/main" val="0"/>
              </a:ext>
            </a:extLst>
          </a:blip>
          <a:srcRect l="5396" t="42140" r="174" b="-190"/>
          <a:stretch/>
        </p:blipFill>
        <p:spPr>
          <a:xfrm>
            <a:off x="4119573" y="1465263"/>
            <a:ext cx="2739880" cy="1792026"/>
          </a:xfrm>
          <a:prstGeom prst="rect">
            <a:avLst/>
          </a:prstGeom>
        </p:spPr>
      </p:pic>
    </p:spTree>
    <p:extLst>
      <p:ext uri="{BB962C8B-B14F-4D97-AF65-F5344CB8AC3E}">
        <p14:creationId xmlns:p14="http://schemas.microsoft.com/office/powerpoint/2010/main" val="3627037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908720"/>
            <a:ext cx="6621463" cy="604595"/>
          </a:xfrm>
        </p:spPr>
        <p:txBody>
          <a:bodyPr/>
          <a:lstStyle/>
          <a:p>
            <a:r>
              <a:rPr lang="de-DE" sz="2800" dirty="0" smtClean="0"/>
              <a:t>7. Schluss (I)</a:t>
            </a:r>
            <a:br>
              <a:rPr lang="de-DE" sz="2800" dirty="0" smtClean="0"/>
            </a:br>
            <a:r>
              <a:rPr lang="de-DE" dirty="0" smtClean="0"/>
              <a:t>    </a:t>
            </a:r>
            <a:br>
              <a:rPr lang="de-DE" dirty="0" smtClean="0"/>
            </a:br>
            <a:endParaRPr lang="en-US" dirty="0"/>
          </a:p>
        </p:txBody>
      </p:sp>
      <p:sp>
        <p:nvSpPr>
          <p:cNvPr id="3" name="Inhaltsplatzhalter 2"/>
          <p:cNvSpPr>
            <a:spLocks noGrp="1"/>
          </p:cNvSpPr>
          <p:nvPr>
            <p:ph idx="1"/>
          </p:nvPr>
        </p:nvSpPr>
        <p:spPr/>
        <p:txBody>
          <a:bodyPr/>
          <a:lstStyle/>
          <a:p>
            <a:pPr marL="0" indent="0">
              <a:buNone/>
            </a:pPr>
            <a:r>
              <a:rPr lang="de-DE" sz="2400" b="1" dirty="0">
                <a:solidFill>
                  <a:srgbClr val="000099"/>
                </a:solidFill>
              </a:rPr>
              <a:t> </a:t>
            </a:r>
            <a:r>
              <a:rPr lang="de-DE" sz="2400" b="1" dirty="0" smtClean="0">
                <a:solidFill>
                  <a:srgbClr val="000099"/>
                </a:solidFill>
              </a:rPr>
              <a:t>    Anwendung </a:t>
            </a:r>
            <a:r>
              <a:rPr lang="de-DE" sz="2400" b="1" dirty="0">
                <a:solidFill>
                  <a:srgbClr val="000099"/>
                </a:solidFill>
              </a:rPr>
              <a:t>und Entwicklung</a:t>
            </a:r>
            <a:endParaRPr lang="de-DE" sz="2400" b="1" dirty="0" smtClean="0">
              <a:solidFill>
                <a:srgbClr val="000099"/>
              </a:solidFill>
            </a:endParaRPr>
          </a:p>
          <a:p>
            <a:r>
              <a:rPr lang="de-DE" dirty="0" smtClean="0"/>
              <a:t>Nachbefragungen 2017 und 2022</a:t>
            </a:r>
            <a:br>
              <a:rPr lang="de-DE" dirty="0" smtClean="0"/>
            </a:br>
            <a:r>
              <a:rPr lang="de-DE" dirty="0" smtClean="0"/>
              <a:t/>
            </a:r>
            <a:br>
              <a:rPr lang="de-DE" dirty="0" smtClean="0"/>
            </a:br>
            <a:r>
              <a:rPr lang="de-DE" dirty="0" smtClean="0"/>
              <a:t>- Anwendungspotenzial</a:t>
            </a:r>
            <a:br>
              <a:rPr lang="de-DE" dirty="0" smtClean="0"/>
            </a:br>
            <a:r>
              <a:rPr lang="de-DE" dirty="0" smtClean="0"/>
              <a:t>- Zufriedenheit</a:t>
            </a:r>
            <a:br>
              <a:rPr lang="de-DE" dirty="0" smtClean="0"/>
            </a:br>
            <a:r>
              <a:rPr lang="de-DE" dirty="0" smtClean="0"/>
              <a:t>- Berufliche Entwicklung</a:t>
            </a:r>
            <a:br>
              <a:rPr lang="de-DE" dirty="0" smtClean="0"/>
            </a:br>
            <a:r>
              <a:rPr lang="de-DE" dirty="0" smtClean="0"/>
              <a:t>- Karrieremöglichkeiten</a:t>
            </a:r>
          </a:p>
          <a:p>
            <a:endParaRPr lang="de-DE" dirty="0" smtClean="0"/>
          </a:p>
          <a:p>
            <a:r>
              <a:rPr lang="de-DE" dirty="0" smtClean="0"/>
              <a:t>Professionalisierung, gemeinsame berufliche Identität  Verbesserung der Sprachkenntnisse</a:t>
            </a:r>
          </a:p>
          <a:p>
            <a:r>
              <a:rPr lang="de-DE" dirty="0" smtClean="0"/>
              <a:t>Vielfalt der Arbeitsstellen</a:t>
            </a:r>
          </a:p>
          <a:p>
            <a:r>
              <a:rPr lang="de-DE" dirty="0" smtClean="0"/>
              <a:t>Engagement im Berufsverband VSA</a:t>
            </a:r>
          </a:p>
          <a:p>
            <a:r>
              <a:rPr lang="de-DE" dirty="0" smtClean="0"/>
              <a:t>Alumni CAS/MAS ALIS</a:t>
            </a:r>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5" name="Fußzeilenplatzhalter 4"/>
          <p:cNvSpPr>
            <a:spLocks noGrp="1"/>
          </p:cNvSpPr>
          <p:nvPr>
            <p:ph type="ftr" sz="quarter" idx="11"/>
          </p:nvPr>
        </p:nvSpPr>
        <p:spPr/>
        <p:txBody>
          <a:bodyPr/>
          <a:lstStyle/>
          <a:p>
            <a:pPr>
              <a:defRPr/>
            </a:pPr>
            <a:endParaRPr lang="de-CH"/>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35</a:t>
            </a:fld>
            <a:endParaRPr lang="de-CH" altLang="fr-FR">
              <a:latin typeface="Times" panose="02020603060405020304" pitchFamily="18" charset="0"/>
            </a:endParaRPr>
          </a:p>
        </p:txBody>
      </p:sp>
    </p:spTree>
    <p:extLst>
      <p:ext uri="{BB962C8B-B14F-4D97-AF65-F5344CB8AC3E}">
        <p14:creationId xmlns:p14="http://schemas.microsoft.com/office/powerpoint/2010/main" val="225648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908720"/>
            <a:ext cx="6621463" cy="556543"/>
          </a:xfrm>
        </p:spPr>
        <p:txBody>
          <a:bodyPr/>
          <a:lstStyle/>
          <a:p>
            <a:r>
              <a:rPr lang="de-DE" sz="2800" dirty="0" smtClean="0"/>
              <a:t>7. Schluss (II)</a:t>
            </a:r>
            <a:br>
              <a:rPr lang="de-DE" sz="2800" dirty="0" smtClean="0"/>
            </a:br>
            <a:r>
              <a:rPr lang="de-DE" dirty="0"/>
              <a:t> </a:t>
            </a:r>
            <a:r>
              <a:rPr lang="de-DE" dirty="0" smtClean="0"/>
              <a:t>   </a:t>
            </a:r>
            <a:br>
              <a:rPr lang="de-DE" dirty="0" smtClean="0"/>
            </a:br>
            <a:endParaRPr lang="en-US" dirty="0"/>
          </a:p>
        </p:txBody>
      </p:sp>
      <p:sp>
        <p:nvSpPr>
          <p:cNvPr id="3" name="Inhaltsplatzhalter 2"/>
          <p:cNvSpPr>
            <a:spLocks noGrp="1"/>
          </p:cNvSpPr>
          <p:nvPr>
            <p:ph idx="1"/>
          </p:nvPr>
        </p:nvSpPr>
        <p:spPr>
          <a:xfrm>
            <a:off x="539750" y="1628800"/>
            <a:ext cx="8424738" cy="4524350"/>
          </a:xfrm>
        </p:spPr>
        <p:txBody>
          <a:bodyPr/>
          <a:lstStyle/>
          <a:p>
            <a:pPr marL="0" indent="0">
              <a:buNone/>
            </a:pPr>
            <a:r>
              <a:rPr lang="de-DE" dirty="0" smtClean="0"/>
              <a:t>     </a:t>
            </a:r>
            <a:r>
              <a:rPr lang="de-DE" sz="2400" b="1" dirty="0" smtClean="0">
                <a:solidFill>
                  <a:srgbClr val="000099"/>
                </a:solidFill>
              </a:rPr>
              <a:t>Zusammenarbeit </a:t>
            </a:r>
            <a:r>
              <a:rPr lang="de-DE" sz="2400" b="1" dirty="0">
                <a:solidFill>
                  <a:srgbClr val="000099"/>
                </a:solidFill>
              </a:rPr>
              <a:t>und Entwicklung</a:t>
            </a:r>
          </a:p>
          <a:p>
            <a:r>
              <a:rPr lang="de-DE" dirty="0" smtClean="0"/>
              <a:t>Arbeitsmethoden digital und </a:t>
            </a:r>
            <a:r>
              <a:rPr lang="de-DE" dirty="0"/>
              <a:t>hybrid</a:t>
            </a:r>
          </a:p>
          <a:p>
            <a:r>
              <a:rPr lang="de-DE" dirty="0"/>
              <a:t>Professionalisierung der Berufe in der Informationsgesellschaft </a:t>
            </a:r>
          </a:p>
          <a:p>
            <a:r>
              <a:rPr lang="de-DE" dirty="0" smtClean="0"/>
              <a:t>Digital </a:t>
            </a:r>
            <a:r>
              <a:rPr lang="de-DE" dirty="0" err="1" smtClean="0"/>
              <a:t>Humanities</a:t>
            </a:r>
            <a:r>
              <a:rPr lang="de-DE" dirty="0" smtClean="0"/>
              <a:t>-Projekte und Digital </a:t>
            </a:r>
            <a:r>
              <a:rPr lang="de-DE" dirty="0" err="1" smtClean="0"/>
              <a:t>Scholarship</a:t>
            </a:r>
            <a:r>
              <a:rPr lang="de-DE" dirty="0" smtClean="0"/>
              <a:t>-Abteilungen</a:t>
            </a:r>
            <a:endParaRPr lang="de-DE" dirty="0"/>
          </a:p>
          <a:p>
            <a:r>
              <a:rPr lang="de-DE" dirty="0" smtClean="0"/>
              <a:t>Aktive Teilhabe an der digitalen Transformation durch </a:t>
            </a:r>
            <a:r>
              <a:rPr lang="de-DE" dirty="0"/>
              <a:t>die universitäre Ausbildung CAS/MAS </a:t>
            </a:r>
            <a:r>
              <a:rPr lang="de-DE" dirty="0" smtClean="0"/>
              <a:t>ALIS</a:t>
            </a:r>
          </a:p>
          <a:p>
            <a:pPr marL="0" indent="0">
              <a:buNone/>
            </a:pPr>
            <a:endParaRPr lang="de-DE" dirty="0" smtClean="0"/>
          </a:p>
          <a:p>
            <a:r>
              <a:rPr lang="de-DE" dirty="0" smtClean="0">
                <a:solidFill>
                  <a:srgbClr val="DE005A"/>
                </a:solidFill>
              </a:rPr>
              <a:t>Generalist*innen und Spezialist*innen </a:t>
            </a:r>
            <a:br>
              <a:rPr lang="de-DE" dirty="0" smtClean="0">
                <a:solidFill>
                  <a:srgbClr val="DE005A"/>
                </a:solidFill>
              </a:rPr>
            </a:br>
            <a:r>
              <a:rPr lang="de-DE" dirty="0" smtClean="0">
                <a:solidFill>
                  <a:srgbClr val="DE005A"/>
                </a:solidFill>
              </a:rPr>
              <a:t>in selbstständigen Institutionen (BAM), </a:t>
            </a:r>
            <a:br>
              <a:rPr lang="de-DE" dirty="0" smtClean="0">
                <a:solidFill>
                  <a:srgbClr val="DE005A"/>
                </a:solidFill>
              </a:rPr>
            </a:br>
            <a:r>
              <a:rPr lang="de-DE" dirty="0" smtClean="0">
                <a:solidFill>
                  <a:srgbClr val="DE005A"/>
                </a:solidFill>
              </a:rPr>
              <a:t>die zusammenarbeiten, sich behaupten und entwickeln</a:t>
            </a:r>
          </a:p>
          <a:p>
            <a:pPr marL="0" indent="0">
              <a:buNone/>
            </a:pPr>
            <a:endParaRPr lang="en-US" dirty="0"/>
          </a:p>
          <a:p>
            <a:endParaRPr lang="en-US" dirty="0"/>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5" name="Fußzeilenplatzhalter 4"/>
          <p:cNvSpPr>
            <a:spLocks noGrp="1"/>
          </p:cNvSpPr>
          <p:nvPr>
            <p:ph type="ftr" sz="quarter" idx="11"/>
          </p:nvPr>
        </p:nvSpPr>
        <p:spPr/>
        <p:txBody>
          <a:bodyPr/>
          <a:lstStyle/>
          <a:p>
            <a:pPr>
              <a:defRPr/>
            </a:pPr>
            <a:endParaRPr lang="de-CH"/>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36</a:t>
            </a:fld>
            <a:endParaRPr lang="de-CH" altLang="fr-FR">
              <a:latin typeface="Times" panose="02020603060405020304" pitchFamily="18" charset="0"/>
            </a:endParaRPr>
          </a:p>
        </p:txBody>
      </p:sp>
    </p:spTree>
    <p:extLst>
      <p:ext uri="{BB962C8B-B14F-4D97-AF65-F5344CB8AC3E}">
        <p14:creationId xmlns:p14="http://schemas.microsoft.com/office/powerpoint/2010/main" val="1745297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eaLnBrk="1" hangingPunct="1">
              <a:buFontTx/>
              <a:buNone/>
            </a:pPr>
            <a:r>
              <a:rPr lang="de-CH" altLang="en-US" sz="2000" b="1" dirty="0" smtClean="0">
                <a:solidFill>
                  <a:srgbClr val="DE005A"/>
                </a:solidFill>
              </a:rPr>
              <a:t>Vielen Dank für Ihre Aufmerksamkeit.</a:t>
            </a:r>
          </a:p>
          <a:p>
            <a:pPr eaLnBrk="1" hangingPunct="1">
              <a:buFontTx/>
              <a:buNone/>
            </a:pPr>
            <a:endParaRPr lang="de-CH" altLang="en-US" sz="2000" dirty="0"/>
          </a:p>
          <a:p>
            <a:pPr eaLnBrk="1" hangingPunct="1">
              <a:buFontTx/>
              <a:buNone/>
            </a:pPr>
            <a:r>
              <a:rPr lang="de-CH" altLang="en-US" sz="2000" dirty="0" smtClean="0"/>
              <a:t>Kontakt:</a:t>
            </a:r>
          </a:p>
          <a:p>
            <a:pPr eaLnBrk="1" hangingPunct="1">
              <a:buFontTx/>
              <a:buNone/>
            </a:pPr>
            <a:r>
              <a:rPr lang="de-CH" altLang="en-US" sz="2000" dirty="0" smtClean="0"/>
              <a:t>	Dr</a:t>
            </a:r>
            <a:r>
              <a:rPr lang="de-CH" altLang="en-US" sz="2000" dirty="0"/>
              <a:t>. Gaby Knoch-Mund </a:t>
            </a:r>
            <a:br>
              <a:rPr lang="de-CH" altLang="en-US" sz="2000" dirty="0"/>
            </a:br>
            <a:r>
              <a:rPr lang="de-CH" altLang="en-US" sz="2000" dirty="0"/>
              <a:t>Studienleitung </a:t>
            </a:r>
            <a:r>
              <a:rPr lang="de-CH" altLang="en-US" sz="2000" dirty="0" smtClean="0"/>
              <a:t>CAS/MAS </a:t>
            </a:r>
            <a:r>
              <a:rPr lang="de-CH" altLang="en-US" sz="2000" dirty="0"/>
              <a:t>ALIS</a:t>
            </a:r>
            <a:br>
              <a:rPr lang="de-CH" altLang="en-US" sz="2000" dirty="0"/>
            </a:br>
            <a:endParaRPr lang="de-CH" altLang="en-US" sz="2000" dirty="0" smtClean="0"/>
          </a:p>
          <a:p>
            <a:pPr eaLnBrk="1" hangingPunct="1">
              <a:buFontTx/>
              <a:buNone/>
            </a:pPr>
            <a:r>
              <a:rPr lang="de-CH" altLang="en-US" sz="2000" dirty="0" smtClean="0"/>
              <a:t>	Universität Bern</a:t>
            </a:r>
            <a:br>
              <a:rPr lang="de-CH" altLang="en-US" sz="2000" dirty="0" smtClean="0"/>
            </a:br>
            <a:r>
              <a:rPr lang="de-CH" altLang="en-US" sz="2000" dirty="0" smtClean="0"/>
              <a:t>Historisches </a:t>
            </a:r>
            <a:r>
              <a:rPr lang="de-CH" altLang="en-US" sz="2000" dirty="0"/>
              <a:t>Institut </a:t>
            </a:r>
            <a:br>
              <a:rPr lang="de-CH" altLang="en-US" sz="2000" dirty="0"/>
            </a:br>
            <a:r>
              <a:rPr lang="de-CH" altLang="en-US" sz="2000" dirty="0" smtClean="0"/>
              <a:t>Archiv-, Bibliotheks- </a:t>
            </a:r>
            <a:r>
              <a:rPr lang="de-CH" altLang="en-US" sz="2000" dirty="0"/>
              <a:t>und Informationswissenschaft Hochschulstrasse 6 </a:t>
            </a:r>
            <a:br>
              <a:rPr lang="de-CH" altLang="en-US" sz="2000" dirty="0"/>
            </a:br>
            <a:r>
              <a:rPr lang="de-CH" altLang="en-US" sz="2000" dirty="0"/>
              <a:t>3012 Bern</a:t>
            </a:r>
          </a:p>
          <a:p>
            <a:pPr eaLnBrk="1" hangingPunct="1"/>
            <a:r>
              <a:rPr lang="de-CH" altLang="en-US" sz="2000" dirty="0" smtClean="0">
							</a:rPr>
              <a:t>gaby.knoch-mund@hist.unibe.ch</a:t>
            </a:r>
            <a:endParaRPr lang="de-CH" altLang="en-US" sz="2000" dirty="0" smtClean="0"/>
          </a:p>
          <a:p>
            <a:pPr eaLnBrk="1" hangingPunct="1"/>
            <a:r>
              <a:rPr lang="de-CH" altLang="en-US" sz="2000" dirty="0" smtClean="0">
							</a:rPr>
              <a:t>www.archivwissenschaft.unibe.ch</a:t>
            </a:r>
            <a:endParaRPr lang="de-CH" altLang="en-US" sz="2000" dirty="0" smtClean="0"/>
          </a:p>
        </p:txBody>
      </p:sp>
      <p:sp>
        <p:nvSpPr>
          <p:cNvPr id="4" name="Datumsplatzhalter 3"/>
          <p:cNvSpPr>
            <a:spLocks noGrp="1"/>
          </p:cNvSpPr>
          <p:nvPr>
            <p:ph type="dt" sz="half" idx="10"/>
          </p:nvPr>
        </p:nvSpPr>
        <p:spPr/>
        <p:txBody>
          <a:bodyPr/>
          <a:lstStyle/>
          <a:p>
            <a:pPr>
              <a:defRPr/>
            </a:pPr>
            <a:r>
              <a:rPr lang="de-DE" dirty="0"/>
              <a:t>41. Österreichischer Archivtag, 21.10.2021</a:t>
            </a:r>
            <a:endParaRPr lang="de-CH" dirty="0"/>
          </a:p>
          <a:p>
            <a:pPr>
              <a:defRPr/>
            </a:pPr>
            <a:endParaRPr lang="de-CH" dirty="0"/>
          </a:p>
        </p:txBody>
      </p:sp>
      <p:sp>
        <p:nvSpPr>
          <p:cNvPr id="6" name="Foliennummernplatzhalter 5"/>
          <p:cNvSpPr>
            <a:spLocks noGrp="1"/>
          </p:cNvSpPr>
          <p:nvPr>
            <p:ph type="sldNum" sz="quarter" idx="12"/>
          </p:nvPr>
        </p:nvSpPr>
        <p:spPr/>
        <p:txBody>
          <a:bodyPr/>
          <a:lstStyle/>
          <a:p>
            <a:pPr>
              <a:defRPr/>
            </a:pPr>
            <a:fld id="{FC0769A0-7549-4A67-B156-91E4A2FA2CA6}" type="slidenum">
              <a:rPr lang="de-CH" altLang="fr-FR" smtClean="0"/>
              <a:pPr>
                <a:defRPr/>
              </a:pPr>
              <a:t>37</a:t>
            </a:fld>
            <a:endParaRPr lang="de-CH" altLang="fr-FR">
              <a:latin typeface="Times" panose="02020603060405020304" pitchFamily="18" charset="0"/>
            </a:endParaRPr>
          </a:p>
        </p:txBody>
      </p:sp>
    </p:spTree>
    <p:extLst>
      <p:ext uri="{BB962C8B-B14F-4D97-AF65-F5344CB8AC3E}">
        <p14:creationId xmlns:p14="http://schemas.microsoft.com/office/powerpoint/2010/main" val="120150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548680"/>
            <a:ext cx="7056784" cy="620713"/>
          </a:xfrm>
        </p:spPr>
        <p:txBody>
          <a:bodyPr/>
          <a:lstStyle/>
          <a:p>
            <a:pPr eaLnBrk="1" hangingPunct="1"/>
            <a:r>
              <a:rPr lang="de-DE" altLang="de-DE" sz="2800" dirty="0"/>
              <a:t>1. </a:t>
            </a:r>
            <a:r>
              <a:rPr lang="de-DE" altLang="de-DE" sz="2800" dirty="0" smtClean="0"/>
              <a:t>Einführung (II)</a:t>
            </a:r>
            <a:br>
              <a:rPr lang="de-DE" altLang="de-DE" sz="2800" dirty="0" smtClean="0"/>
            </a:br>
            <a:r>
              <a:rPr lang="de-DE" altLang="de-DE" sz="2800" dirty="0" smtClean="0"/>
              <a:t>    </a:t>
            </a:r>
            <a:r>
              <a:rPr lang="de-DE" altLang="de-DE" sz="2000" dirty="0" smtClean="0"/>
              <a:t>Situierung im schweizerischen Bildungssystem</a:t>
            </a:r>
            <a:endParaRPr lang="de-DE" altLang="de-DE" sz="2000" dirty="0"/>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232" t="3078" r="7556" b="1527"/>
          <a:stretch/>
        </p:blipFill>
        <p:spPr>
          <a:xfrm>
            <a:off x="539750" y="1484783"/>
            <a:ext cx="7128594" cy="4968553"/>
          </a:xfrm>
        </p:spPr>
      </p:pic>
      <p:sp>
        <p:nvSpPr>
          <p:cNvPr id="2355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4CC131DF-8EB0-4828-A5B4-64636F9D71FB}" type="slidenum">
              <a:rPr lang="en-GB" altLang="fr-FR" sz="1200">
                <a:latin typeface="Helvetica" panose="020B0504020202030204" pitchFamily="34" charset="0"/>
              </a:rPr>
              <a:pPr/>
              <a:t>4</a:t>
            </a:fld>
            <a:endParaRPr lang="en-GB" altLang="fr-FR" sz="1200">
              <a:latin typeface="Helvetica" panose="020B0504020202030204" pitchFamily="34" charset="0"/>
            </a:endParaRPr>
          </a:p>
        </p:txBody>
      </p:sp>
      <p:sp>
        <p:nvSpPr>
          <p:cNvPr id="2" name="Datumsplatzhalter 1"/>
          <p:cNvSpPr>
            <a:spLocks noGrp="1"/>
          </p:cNvSpPr>
          <p:nvPr>
            <p:ph type="dt" sz="quarter" idx="10"/>
          </p:nvPr>
        </p:nvSpPr>
        <p:spPr/>
        <p:txBody>
          <a:bodyPr/>
          <a:lstStyle/>
          <a:p>
            <a:pPr>
              <a:defRPr/>
            </a:pPr>
            <a:r>
              <a:rPr lang="de-DE" dirty="0" smtClean="0"/>
              <a:t>41</a:t>
            </a:r>
            <a:r>
              <a:rPr lang="de-DE" dirty="0"/>
              <a:t>. Österreichischer Archivtag, 21.10.2021</a:t>
            </a:r>
            <a:endParaRPr lang="de-CH" dirty="0"/>
          </a:p>
          <a:p>
            <a:pPr>
              <a:defRPr/>
            </a:pPr>
            <a:endParaRPr lang="de-CH" dirty="0"/>
          </a:p>
        </p:txBody>
      </p:sp>
      <p:sp>
        <p:nvSpPr>
          <p:cNvPr id="3" name="Fußzeilenplatzhalter 2"/>
          <p:cNvSpPr>
            <a:spLocks noGrp="1"/>
          </p:cNvSpPr>
          <p:nvPr>
            <p:ph type="ftr" sz="quarter" idx="11"/>
          </p:nvPr>
        </p:nvSpPr>
        <p:spPr/>
        <p:txBody>
          <a:bodyPr/>
          <a:lstStyle/>
          <a:p>
            <a:pPr>
              <a:defRPr/>
            </a:pPr>
            <a:endParaRPr lang="de-CH"/>
          </a:p>
        </p:txBody>
      </p:sp>
      <p:sp>
        <p:nvSpPr>
          <p:cNvPr id="5" name="Ellipse 4"/>
          <p:cNvSpPr/>
          <p:nvPr/>
        </p:nvSpPr>
        <p:spPr bwMode="auto">
          <a:xfrm>
            <a:off x="4427984" y="2420888"/>
            <a:ext cx="1728192" cy="576064"/>
          </a:xfrm>
          <a:prstGeom prst="ellipse">
            <a:avLst/>
          </a:prstGeom>
          <a:noFill/>
          <a:ln w="28575" cap="flat" cmpd="sng" algn="ctr">
            <a:solidFill>
              <a:srgbClr val="DE005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769813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
          <p:cNvSpPr txBox="1">
            <a:spLocks noChangeArrowheads="1"/>
          </p:cNvSpPr>
          <p:nvPr/>
        </p:nvSpPr>
        <p:spPr bwMode="auto">
          <a:xfrm>
            <a:off x="323528" y="1844675"/>
            <a:ext cx="7906072"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de-DE" altLang="en-US" sz="2000" b="1" dirty="0" smtClean="0">
                <a:cs typeface="Arial" panose="020B0604020202020204" pitchFamily="34" charset="0"/>
              </a:rPr>
              <a:t>Quo </a:t>
            </a:r>
            <a:r>
              <a:rPr lang="de-DE" altLang="en-US" sz="2000" b="1" dirty="0" err="1" smtClean="0">
                <a:cs typeface="Arial" panose="020B0604020202020204" pitchFamily="34" charset="0"/>
              </a:rPr>
              <a:t>vadis</a:t>
            </a:r>
            <a:r>
              <a:rPr lang="de-DE" altLang="en-US" sz="2000" b="1" dirty="0" smtClean="0">
                <a:cs typeface="Arial" panose="020B0604020202020204" pitchFamily="34" charset="0"/>
              </a:rPr>
              <a:t> Archivar*in</a:t>
            </a:r>
            <a:endParaRPr lang="de-DE" altLang="en-US" sz="2000" b="1" dirty="0">
              <a:cs typeface="Arial" panose="020B0604020202020204" pitchFamily="34" charset="0"/>
            </a:endParaRPr>
          </a:p>
          <a:p>
            <a:pPr eaLnBrk="1" hangingPunct="1">
              <a:spcBef>
                <a:spcPct val="20000"/>
              </a:spcBef>
              <a:buFont typeface="Arial" panose="020B0604020202020204" pitchFamily="34" charset="0"/>
              <a:buChar char="•"/>
            </a:pPr>
            <a:endParaRPr lang="de-DE" altLang="en-US" sz="2000" dirty="0" smtClean="0">
              <a:cs typeface="Arial" panose="020B0604020202020204" pitchFamily="34" charset="0"/>
            </a:endParaRPr>
          </a:p>
          <a:p>
            <a:pPr eaLnBrk="1" hangingPunct="1">
              <a:spcBef>
                <a:spcPct val="20000"/>
              </a:spcBef>
              <a:buFont typeface="Arial" panose="020B0604020202020204" pitchFamily="34" charset="0"/>
              <a:buChar char="•"/>
            </a:pPr>
            <a:r>
              <a:rPr lang="de-DE" altLang="en-US" sz="2000" dirty="0" smtClean="0">
                <a:cs typeface="Arial" panose="020B0604020202020204" pitchFamily="34" charset="0"/>
              </a:rPr>
              <a:t>Was </a:t>
            </a:r>
            <a:r>
              <a:rPr lang="de-DE" altLang="en-US" sz="2000" dirty="0">
                <a:cs typeface="Arial" panose="020B0604020202020204" pitchFamily="34" charset="0"/>
              </a:rPr>
              <a:t>müssen Archivar*</a:t>
            </a:r>
            <a:r>
              <a:rPr lang="de-DE" altLang="en-US" sz="2000" dirty="0" err="1">
                <a:cs typeface="Arial" panose="020B0604020202020204" pitchFamily="34" charset="0"/>
              </a:rPr>
              <a:t>nnen</a:t>
            </a:r>
            <a:r>
              <a:rPr lang="de-DE" altLang="en-US" sz="2000" dirty="0">
                <a:cs typeface="Arial" panose="020B0604020202020204" pitchFamily="34" charset="0"/>
              </a:rPr>
              <a:t> </a:t>
            </a:r>
            <a:br>
              <a:rPr lang="de-DE" altLang="en-US" sz="2000" dirty="0">
                <a:cs typeface="Arial" panose="020B0604020202020204" pitchFamily="34" charset="0"/>
              </a:rPr>
            </a:br>
            <a:r>
              <a:rPr lang="de-DE" altLang="en-US" sz="2000" dirty="0">
                <a:cs typeface="Arial" panose="020B0604020202020204" pitchFamily="34" charset="0"/>
              </a:rPr>
              <a:t>heute können: </a:t>
            </a:r>
            <a:br>
              <a:rPr lang="de-DE" altLang="en-US" sz="2000" dirty="0">
                <a:cs typeface="Arial" panose="020B0604020202020204" pitchFamily="34" charset="0"/>
              </a:rPr>
            </a:br>
            <a:r>
              <a:rPr lang="de-DE" altLang="en-US" sz="2000" dirty="0" err="1">
                <a:cs typeface="Arial" panose="020B0604020202020204" pitchFamily="34" charset="0"/>
              </a:rPr>
              <a:t>savoir</a:t>
            </a:r>
            <a:r>
              <a:rPr lang="de-DE" altLang="en-US" sz="2000" dirty="0">
                <a:cs typeface="Arial" panose="020B0604020202020204" pitchFamily="34" charset="0"/>
              </a:rPr>
              <a:t>, </a:t>
            </a:r>
            <a:r>
              <a:rPr lang="de-DE" altLang="en-US" sz="2000" dirty="0" err="1">
                <a:cs typeface="Arial" panose="020B0604020202020204" pitchFamily="34" charset="0"/>
              </a:rPr>
              <a:t>savoir</a:t>
            </a:r>
            <a:r>
              <a:rPr lang="de-DE" altLang="en-US" sz="2000" dirty="0">
                <a:cs typeface="Arial" panose="020B0604020202020204" pitchFamily="34" charset="0"/>
              </a:rPr>
              <a:t> faire, </a:t>
            </a:r>
            <a:r>
              <a:rPr lang="de-DE" altLang="en-US" sz="2000" dirty="0" err="1">
                <a:cs typeface="Arial" panose="020B0604020202020204" pitchFamily="34" charset="0"/>
              </a:rPr>
              <a:t>savoir</a:t>
            </a:r>
            <a:r>
              <a:rPr lang="de-DE" altLang="en-US" sz="2000" dirty="0">
                <a:cs typeface="Arial" panose="020B0604020202020204" pitchFamily="34" charset="0"/>
              </a:rPr>
              <a:t> </a:t>
            </a:r>
            <a:r>
              <a:rPr lang="de-DE" altLang="en-US" sz="2000" dirty="0" err="1" smtClean="0">
                <a:cs typeface="Arial" panose="020B0604020202020204" pitchFamily="34" charset="0"/>
              </a:rPr>
              <a:t>être</a:t>
            </a:r>
            <a:r>
              <a:rPr lang="de-DE" altLang="en-US" sz="2000" dirty="0" smtClean="0">
                <a:cs typeface="Arial" panose="020B0604020202020204" pitchFamily="34" charset="0"/>
              </a:rPr>
              <a:t> ?</a:t>
            </a:r>
            <a:endParaRPr lang="de-DE" altLang="en-US" sz="2000" dirty="0">
              <a:cs typeface="Arial" panose="020B0604020202020204" pitchFamily="34" charset="0"/>
            </a:endParaRPr>
          </a:p>
          <a:p>
            <a:pPr eaLnBrk="1" hangingPunct="1">
              <a:spcBef>
                <a:spcPct val="20000"/>
              </a:spcBef>
              <a:buFont typeface="Arial" panose="020B0604020202020204" pitchFamily="34" charset="0"/>
              <a:buChar char="•"/>
            </a:pPr>
            <a:endParaRPr lang="de-DE" altLang="en-US" sz="2000" dirty="0">
              <a:cs typeface="Arial" panose="020B0604020202020204" pitchFamily="34" charset="0"/>
            </a:endParaRPr>
          </a:p>
          <a:p>
            <a:pPr eaLnBrk="1" hangingPunct="1">
              <a:spcBef>
                <a:spcPct val="20000"/>
              </a:spcBef>
              <a:buFont typeface="Arial" panose="020B0604020202020204" pitchFamily="34" charset="0"/>
              <a:buChar char="•"/>
            </a:pPr>
            <a:r>
              <a:rPr lang="de-DE" altLang="en-US" sz="2000" dirty="0">
                <a:cs typeface="Arial" panose="020B0604020202020204" pitchFamily="34" charset="0"/>
              </a:rPr>
              <a:t>Vernetzung und </a:t>
            </a:r>
            <a:r>
              <a:rPr lang="de-DE" altLang="en-US" sz="2000" dirty="0" smtClean="0">
                <a:cs typeface="Arial" panose="020B0604020202020204" pitchFamily="34" charset="0"/>
              </a:rPr>
              <a:t>Zusammenarbeit ?</a:t>
            </a:r>
          </a:p>
          <a:p>
            <a:pPr marL="0" indent="0" eaLnBrk="1" hangingPunct="1">
              <a:spcBef>
                <a:spcPct val="20000"/>
              </a:spcBef>
            </a:pPr>
            <a:endParaRPr lang="de-DE" altLang="en-US" sz="2000" dirty="0">
              <a:cs typeface="Arial" panose="020B0604020202020204" pitchFamily="34" charset="0"/>
            </a:endParaRPr>
          </a:p>
          <a:p>
            <a:pPr eaLnBrk="1" hangingPunct="1">
              <a:spcBef>
                <a:spcPct val="20000"/>
              </a:spcBef>
              <a:buFont typeface="Wingdings" panose="05000000000000000000" pitchFamily="2" charset="2"/>
              <a:buChar char="Ø"/>
            </a:pPr>
            <a:r>
              <a:rPr lang="de-CH" altLang="en-US" sz="2000" b="1" dirty="0">
                <a:solidFill>
                  <a:srgbClr val="D7004C"/>
                </a:solidFill>
              </a:rPr>
              <a:t>http://www.vsa-aas.org</a:t>
            </a:r>
          </a:p>
          <a:p>
            <a:pPr eaLnBrk="1" hangingPunct="1">
              <a:spcBef>
                <a:spcPct val="20000"/>
              </a:spcBef>
              <a:buFont typeface="Arial" panose="020B0604020202020204" pitchFamily="34" charset="0"/>
              <a:buChar char="•"/>
            </a:pPr>
            <a:endParaRPr lang="de-DE" altLang="en-US" sz="1600" dirty="0">
              <a:cs typeface="Arial" panose="020B0604020202020204" pitchFamily="34" charset="0"/>
            </a:endParaRPr>
          </a:p>
        </p:txBody>
      </p:sp>
      <p:pic>
        <p:nvPicPr>
          <p:cNvPr id="12290" name="Picture 2" descr="C:\Users\GEGLOFF\AppData\Local\Temp\cgu13hzi.uhm.png"/>
          <p:cNvPicPr>
            <a:picLocks noChangeAspect="1" noChangeArrowheads="1"/>
          </p:cNvPicPr>
          <p:nvPr/>
        </p:nvPicPr>
        <p:blipFill>
          <a:blip r:embed="rId3"/>
          <a:srcRect/>
          <a:stretch>
            <a:fillRect/>
          </a:stretch>
        </p:blipFill>
        <p:spPr bwMode="auto">
          <a:xfrm>
            <a:off x="5381626" y="1470818"/>
            <a:ext cx="3665538" cy="5034315"/>
          </a:xfrm>
          <a:prstGeom prst="rect">
            <a:avLst/>
          </a:prstGeom>
          <a:ln>
            <a:noFill/>
          </a:ln>
          <a:effectLst>
            <a:outerShdw blurRad="190500" algn="tl" rotWithShape="0">
              <a:srgbClr val="000000">
                <a:alpha val="70000"/>
              </a:srgbClr>
            </a:outerShdw>
          </a:effectLst>
          <a:extLst/>
        </p:spPr>
      </p:pic>
      <p:sp>
        <p:nvSpPr>
          <p:cNvPr id="21508" name="Rectangle 2"/>
          <p:cNvSpPr>
            <a:spLocks noGrp="1" noChangeArrowheads="1"/>
          </p:cNvSpPr>
          <p:nvPr>
            <p:ph type="title"/>
          </p:nvPr>
        </p:nvSpPr>
        <p:spPr>
          <a:xfrm>
            <a:off x="323528" y="476672"/>
            <a:ext cx="8569647" cy="648866"/>
          </a:xfrm>
        </p:spPr>
        <p:txBody>
          <a:bodyPr/>
          <a:lstStyle/>
          <a:p>
            <a:pPr eaLnBrk="1" hangingPunct="1"/>
            <a:r>
              <a:rPr lang="de-DE" altLang="en-US" sz="2800" dirty="0" smtClean="0"/>
              <a:t>1. Einführung (III)</a:t>
            </a:r>
            <a:br>
              <a:rPr lang="de-DE" altLang="en-US" sz="2800" dirty="0" smtClean="0"/>
            </a:br>
            <a:r>
              <a:rPr lang="de-DE" altLang="en-US" sz="3200" dirty="0" smtClean="0"/>
              <a:t>   </a:t>
            </a:r>
            <a:r>
              <a:rPr lang="de-DE" altLang="en-US" sz="2000" dirty="0" smtClean="0"/>
              <a:t>Berufsbild</a:t>
            </a:r>
          </a:p>
        </p:txBody>
      </p:sp>
      <p:sp>
        <p:nvSpPr>
          <p:cNvPr id="21509"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5EB4EF-3D95-427F-A5CA-0E851411C327}" type="slidenum">
              <a:rPr lang="de-CH" altLang="en-US"/>
              <a:pPr eaLnBrk="1" hangingPunct="1"/>
              <a:t>5</a:t>
            </a:fld>
            <a:endParaRPr lang="de-CH" altLang="en-US"/>
          </a:p>
        </p:txBody>
      </p:sp>
      <p:sp>
        <p:nvSpPr>
          <p:cNvPr id="6" name="Datumsplatzhalter 1"/>
          <p:cNvSpPr>
            <a:spLocks noGrp="1"/>
          </p:cNvSpPr>
          <p:nvPr>
            <p:ph type="dt" sz="quarter" idx="10"/>
          </p:nvPr>
        </p:nvSpPr>
        <p:spPr>
          <a:xfrm>
            <a:off x="539750" y="6548438"/>
            <a:ext cx="6480175" cy="193675"/>
          </a:xfrm>
        </p:spPr>
        <p:txBody>
          <a:bodyPr/>
          <a:lstStyle/>
          <a:p>
            <a:pPr>
              <a:defRPr/>
            </a:pPr>
            <a:r>
              <a:rPr lang="de-DE" dirty="0" smtClean="0"/>
              <a:t>41</a:t>
            </a:r>
            <a:r>
              <a:rPr lang="de-DE" dirty="0"/>
              <a:t>. Österreichischer Archivtag, 21.10.2021</a:t>
            </a:r>
            <a:endParaRPr lang="de-CH" dirty="0"/>
          </a:p>
          <a:p>
            <a:pPr>
              <a:defRPr/>
            </a:pPr>
            <a:endParaRPr lang="de-CH" dirty="0"/>
          </a:p>
        </p:txBody>
      </p:sp>
    </p:spTree>
    <p:extLst>
      <p:ext uri="{BB962C8B-B14F-4D97-AF65-F5344CB8AC3E}">
        <p14:creationId xmlns:p14="http://schemas.microsoft.com/office/powerpoint/2010/main" val="407060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8"/>
          <p:cNvSpPr txBox="1">
            <a:spLocks noChangeArrowheads="1"/>
          </p:cNvSpPr>
          <p:nvPr/>
        </p:nvSpPr>
        <p:spPr bwMode="auto">
          <a:xfrm>
            <a:off x="539750" y="1628800"/>
            <a:ext cx="7400925" cy="4392588"/>
          </a:xfrm>
          <a:prstGeom prst="rect">
            <a:avLst/>
          </a:prstGeom>
          <a:noFill/>
          <a:ln>
            <a:noFill/>
          </a:ln>
          <a:extLst/>
        </p:spPr>
        <p:txBody>
          <a:bodyPr lIns="0" tIns="0" rIns="0" bIns="0"/>
          <a:lstStyle>
            <a:lvl1pPr marL="342900" indent="-342900" eaLnBrk="0" hangingPunct="0">
              <a:defRPr sz="2400">
                <a:solidFill>
                  <a:schemeClr val="tx1"/>
                </a:solidFill>
                <a:latin typeface="Times" charset="0"/>
                <a:cs typeface="Arial" charset="0"/>
              </a:defRPr>
            </a:lvl1pPr>
            <a:lvl2pPr marL="37931725" indent="-37474525" eaLnBrk="0" hangingPunct="0">
              <a:defRPr sz="2400">
                <a:solidFill>
                  <a:schemeClr val="tx1"/>
                </a:solidFill>
                <a:latin typeface="Times" charset="0"/>
                <a:cs typeface="Arial" charset="0"/>
              </a:defRPr>
            </a:lvl2pPr>
            <a:lvl3pPr eaLnBrk="0" hangingPunct="0">
              <a:defRPr sz="2400">
                <a:solidFill>
                  <a:schemeClr val="tx1"/>
                </a:solidFill>
                <a:latin typeface="Times" charset="0"/>
                <a:cs typeface="Arial" charset="0"/>
              </a:defRPr>
            </a:lvl3pPr>
            <a:lvl4pPr eaLnBrk="0" hangingPunct="0">
              <a:defRPr sz="2400">
                <a:solidFill>
                  <a:schemeClr val="tx1"/>
                </a:solidFill>
                <a:latin typeface="Times" charset="0"/>
                <a:cs typeface="Arial" charset="0"/>
              </a:defRPr>
            </a:lvl4pPr>
            <a:lvl5pPr eaLnBrk="0" hangingPunct="0">
              <a:defRPr sz="2400">
                <a:solidFill>
                  <a:schemeClr val="tx1"/>
                </a:solidFill>
                <a:latin typeface="Times" charset="0"/>
                <a:cs typeface="Arial" charset="0"/>
              </a:defRPr>
            </a:lvl5pPr>
            <a:lvl6pPr marL="457200" eaLnBrk="0" fontAlgn="base" hangingPunct="0">
              <a:spcBef>
                <a:spcPct val="0"/>
              </a:spcBef>
              <a:spcAft>
                <a:spcPct val="0"/>
              </a:spcAft>
              <a:defRPr sz="2400">
                <a:solidFill>
                  <a:schemeClr val="tx1"/>
                </a:solidFill>
                <a:latin typeface="Times" charset="0"/>
                <a:cs typeface="Arial" charset="0"/>
              </a:defRPr>
            </a:lvl6pPr>
            <a:lvl7pPr marL="914400" eaLnBrk="0" fontAlgn="base" hangingPunct="0">
              <a:spcBef>
                <a:spcPct val="0"/>
              </a:spcBef>
              <a:spcAft>
                <a:spcPct val="0"/>
              </a:spcAft>
              <a:defRPr sz="2400">
                <a:solidFill>
                  <a:schemeClr val="tx1"/>
                </a:solidFill>
                <a:latin typeface="Times" charset="0"/>
                <a:cs typeface="Arial" charset="0"/>
              </a:defRPr>
            </a:lvl7pPr>
            <a:lvl8pPr marL="1371600" eaLnBrk="0" fontAlgn="base" hangingPunct="0">
              <a:spcBef>
                <a:spcPct val="0"/>
              </a:spcBef>
              <a:spcAft>
                <a:spcPct val="0"/>
              </a:spcAft>
              <a:defRPr sz="2400">
                <a:solidFill>
                  <a:schemeClr val="tx1"/>
                </a:solidFill>
                <a:latin typeface="Times" charset="0"/>
                <a:cs typeface="Arial" charset="0"/>
              </a:defRPr>
            </a:lvl8pPr>
            <a:lvl9pPr marL="1828800" eaLnBrk="0" fontAlgn="base" hangingPunct="0">
              <a:spcBef>
                <a:spcPct val="0"/>
              </a:spcBef>
              <a:spcAft>
                <a:spcPct val="0"/>
              </a:spcAft>
              <a:defRPr sz="2400">
                <a:solidFill>
                  <a:schemeClr val="tx1"/>
                </a:solidFill>
                <a:latin typeface="Times" charset="0"/>
                <a:cs typeface="Arial" charset="0"/>
              </a:defRPr>
            </a:lvl9pPr>
          </a:lstStyle>
          <a:p>
            <a:pPr eaLnBrk="1" hangingPunct="1">
              <a:spcBef>
                <a:spcPct val="20000"/>
              </a:spcBef>
              <a:defRPr/>
            </a:pPr>
            <a:r>
              <a:rPr lang="de-DE" sz="1600" b="1" dirty="0" smtClean="0">
                <a:solidFill>
                  <a:srgbClr val="D7004C"/>
                </a:solidFill>
                <a:latin typeface="Arial" charset="0"/>
              </a:rPr>
              <a:t>Rolle der Archive</a:t>
            </a:r>
            <a:endParaRPr lang="de-DE" sz="1600" b="1" dirty="0">
              <a:latin typeface="Arial" charset="0"/>
            </a:endParaRPr>
          </a:p>
          <a:p>
            <a:pPr eaLnBrk="1" hangingPunct="1">
              <a:spcBef>
                <a:spcPct val="20000"/>
              </a:spcBef>
              <a:buFont typeface="Arial" pitchFamily="34" charset="0"/>
              <a:buChar char="•"/>
              <a:defRPr/>
            </a:pPr>
            <a:r>
              <a:rPr lang="de-DE" sz="1600" dirty="0">
                <a:latin typeface="Arial" charset="0"/>
              </a:rPr>
              <a:t>Öffentlichkeitsprinzip, Transparenz</a:t>
            </a:r>
          </a:p>
          <a:p>
            <a:pPr eaLnBrk="1" hangingPunct="1">
              <a:spcBef>
                <a:spcPct val="20000"/>
              </a:spcBef>
              <a:buFont typeface="Arial" pitchFamily="34" charset="0"/>
              <a:buChar char="•"/>
              <a:defRPr/>
            </a:pPr>
            <a:r>
              <a:rPr lang="de-DE" sz="1600" dirty="0">
                <a:latin typeface="Arial" charset="0"/>
              </a:rPr>
              <a:t>Rechenschaftsfähigkeit, Nachvollziehbarkeit der politischen, wirtschaftlichen  und Verwaltungstätigkeit</a:t>
            </a:r>
          </a:p>
          <a:p>
            <a:pPr eaLnBrk="1" hangingPunct="1">
              <a:spcBef>
                <a:spcPct val="20000"/>
              </a:spcBef>
              <a:buFont typeface="Arial" pitchFamily="34" charset="0"/>
              <a:buChar char="•"/>
              <a:defRPr/>
            </a:pPr>
            <a:r>
              <a:rPr lang="de-DE" sz="1600" dirty="0">
                <a:latin typeface="Arial" charset="0"/>
              </a:rPr>
              <a:t>Rechtssicherheit</a:t>
            </a:r>
          </a:p>
          <a:p>
            <a:pPr eaLnBrk="1" hangingPunct="1">
              <a:spcBef>
                <a:spcPct val="20000"/>
              </a:spcBef>
              <a:buFont typeface="Arial" pitchFamily="34" charset="0"/>
              <a:buChar char="•"/>
              <a:defRPr/>
            </a:pPr>
            <a:r>
              <a:rPr lang="de-DE" sz="1600" dirty="0">
                <a:latin typeface="Arial" charset="0"/>
              </a:rPr>
              <a:t>Information als demokratisches Grundbedürfnis</a:t>
            </a:r>
          </a:p>
          <a:p>
            <a:pPr eaLnBrk="1" hangingPunct="1">
              <a:spcBef>
                <a:spcPct val="20000"/>
              </a:spcBef>
              <a:buFont typeface="Arial" pitchFamily="34" charset="0"/>
              <a:buChar char="•"/>
              <a:defRPr/>
            </a:pPr>
            <a:r>
              <a:rPr lang="de-DE" sz="1600" dirty="0" smtClean="0">
                <a:latin typeface="Arial" charset="0"/>
              </a:rPr>
              <a:t>Quellenreservoirs </a:t>
            </a:r>
            <a:r>
              <a:rPr lang="de-DE" sz="1600" dirty="0">
                <a:latin typeface="Arial" charset="0"/>
              </a:rPr>
              <a:t>für Wissenschaft und </a:t>
            </a:r>
            <a:r>
              <a:rPr lang="de-DE" sz="1600" dirty="0" smtClean="0">
                <a:latin typeface="Arial" charset="0"/>
              </a:rPr>
              <a:t>Forschung</a:t>
            </a:r>
          </a:p>
          <a:p>
            <a:pPr eaLnBrk="1" hangingPunct="1">
              <a:spcBef>
                <a:spcPct val="20000"/>
              </a:spcBef>
              <a:buFont typeface="Arial" pitchFamily="34" charset="0"/>
              <a:buChar char="•"/>
              <a:defRPr/>
            </a:pPr>
            <a:endParaRPr lang="de-DE" sz="1600" dirty="0">
              <a:latin typeface="Arial" charset="0"/>
            </a:endParaRPr>
          </a:p>
          <a:p>
            <a:pPr marL="0" indent="0" eaLnBrk="1" hangingPunct="1">
              <a:spcBef>
                <a:spcPct val="20000"/>
              </a:spcBef>
              <a:defRPr/>
            </a:pPr>
            <a:r>
              <a:rPr lang="de-DE" sz="1600" b="1" dirty="0" smtClean="0">
                <a:solidFill>
                  <a:srgbClr val="D7004C"/>
                </a:solidFill>
                <a:latin typeface="Arial" charset="0"/>
              </a:rPr>
              <a:t>Rolle der Archivar*innen</a:t>
            </a:r>
            <a:endParaRPr lang="de-DE" sz="1600" b="1" dirty="0">
              <a:latin typeface="Arial" charset="0"/>
            </a:endParaRPr>
          </a:p>
          <a:p>
            <a:pPr eaLnBrk="1" hangingPunct="1">
              <a:spcBef>
                <a:spcPct val="20000"/>
              </a:spcBef>
              <a:buFont typeface="Arial" pitchFamily="34" charset="0"/>
              <a:buChar char="•"/>
              <a:defRPr/>
            </a:pPr>
            <a:r>
              <a:rPr lang="de-DE" sz="1600" dirty="0">
                <a:latin typeface="Arial" charset="0"/>
              </a:rPr>
              <a:t>Abwägung zwischen Persönlichkeitsschutz und Informationsbedürfnis</a:t>
            </a:r>
          </a:p>
          <a:p>
            <a:pPr eaLnBrk="1" hangingPunct="1">
              <a:spcBef>
                <a:spcPct val="20000"/>
              </a:spcBef>
              <a:buFont typeface="Arial" pitchFamily="34" charset="0"/>
              <a:buChar char="•"/>
              <a:defRPr/>
            </a:pPr>
            <a:r>
              <a:rPr lang="de-DE" sz="1600" dirty="0">
                <a:latin typeface="Arial" charset="0"/>
              </a:rPr>
              <a:t>Erhaltung </a:t>
            </a:r>
            <a:r>
              <a:rPr lang="de-DE" sz="1600" dirty="0" smtClean="0">
                <a:latin typeface="Arial" charset="0"/>
              </a:rPr>
              <a:t>des Rechtsstaates und der Bürgerrechte</a:t>
            </a:r>
          </a:p>
          <a:p>
            <a:pPr eaLnBrk="1" hangingPunct="1">
              <a:spcBef>
                <a:spcPct val="20000"/>
              </a:spcBef>
              <a:buFont typeface="Arial" pitchFamily="34" charset="0"/>
              <a:buChar char="•"/>
              <a:defRPr/>
            </a:pPr>
            <a:r>
              <a:rPr lang="de-DE" sz="1600" dirty="0" smtClean="0">
                <a:latin typeface="Arial" charset="0"/>
              </a:rPr>
              <a:t>Überlieferung(</a:t>
            </a:r>
            <a:r>
              <a:rPr lang="de-DE" sz="1600" dirty="0" err="1" smtClean="0">
                <a:latin typeface="Arial" charset="0"/>
              </a:rPr>
              <a:t>sbildung</a:t>
            </a:r>
            <a:r>
              <a:rPr lang="de-DE" sz="1600" dirty="0" smtClean="0">
                <a:latin typeface="Arial" charset="0"/>
              </a:rPr>
              <a:t>) </a:t>
            </a:r>
            <a:r>
              <a:rPr lang="de-DE" sz="1600" dirty="0">
                <a:latin typeface="Arial" charset="0"/>
              </a:rPr>
              <a:t>im Kontext</a:t>
            </a:r>
          </a:p>
          <a:p>
            <a:pPr eaLnBrk="1" hangingPunct="1">
              <a:spcBef>
                <a:spcPct val="20000"/>
              </a:spcBef>
              <a:buFont typeface="Arial" pitchFamily="34" charset="0"/>
              <a:buChar char="•"/>
              <a:defRPr/>
            </a:pPr>
            <a:r>
              <a:rPr lang="de-DE" sz="1600" dirty="0" smtClean="0">
                <a:latin typeface="Arial" charset="0"/>
              </a:rPr>
              <a:t>Erhalt der Integrität </a:t>
            </a:r>
            <a:r>
              <a:rPr lang="de-DE" sz="1600" dirty="0">
                <a:latin typeface="Arial" charset="0"/>
              </a:rPr>
              <a:t>der </a:t>
            </a:r>
            <a:r>
              <a:rPr lang="de-DE" sz="1600" dirty="0" smtClean="0">
                <a:latin typeface="Arial" charset="0"/>
              </a:rPr>
              <a:t>Archive und </a:t>
            </a:r>
            <a:r>
              <a:rPr lang="de-DE" sz="1600" dirty="0" err="1" smtClean="0">
                <a:latin typeface="Arial" charset="0"/>
              </a:rPr>
              <a:t>archivischen</a:t>
            </a:r>
            <a:r>
              <a:rPr lang="de-DE" sz="1600" dirty="0" smtClean="0">
                <a:latin typeface="Arial" charset="0"/>
              </a:rPr>
              <a:t> Überlieferung</a:t>
            </a:r>
            <a:endParaRPr lang="de-DE" sz="1600" dirty="0">
              <a:latin typeface="Arial" charset="0"/>
            </a:endParaRPr>
          </a:p>
          <a:p>
            <a:pPr eaLnBrk="1" hangingPunct="1">
              <a:spcBef>
                <a:spcPct val="20000"/>
              </a:spcBef>
              <a:buFont typeface="Arial" pitchFamily="34" charset="0"/>
              <a:buChar char="•"/>
              <a:defRPr/>
            </a:pPr>
            <a:r>
              <a:rPr lang="de-DE" sz="1600" dirty="0">
                <a:latin typeface="Arial" charset="0"/>
              </a:rPr>
              <a:t>Professionalität und </a:t>
            </a:r>
            <a:r>
              <a:rPr lang="de-DE" sz="1600" dirty="0" smtClean="0">
                <a:latin typeface="Arial" charset="0"/>
              </a:rPr>
              <a:t>Berufsethik</a:t>
            </a:r>
          </a:p>
          <a:p>
            <a:pPr marL="0" indent="0" eaLnBrk="1" hangingPunct="1">
              <a:spcBef>
                <a:spcPct val="20000"/>
              </a:spcBef>
              <a:defRPr/>
            </a:pPr>
            <a:endParaRPr lang="de-DE" sz="1600" dirty="0">
              <a:latin typeface="Arial" charset="0"/>
            </a:endParaRPr>
          </a:p>
        </p:txBody>
      </p:sp>
      <p:sp>
        <p:nvSpPr>
          <p:cNvPr id="22532" name="Rectangle 2"/>
          <p:cNvSpPr>
            <a:spLocks noGrp="1" noChangeArrowheads="1"/>
          </p:cNvSpPr>
          <p:nvPr>
            <p:ph type="title"/>
          </p:nvPr>
        </p:nvSpPr>
        <p:spPr>
          <a:xfrm>
            <a:off x="539750" y="476672"/>
            <a:ext cx="8353425" cy="648866"/>
          </a:xfrm>
        </p:spPr>
        <p:txBody>
          <a:bodyPr/>
          <a:lstStyle/>
          <a:p>
            <a:pPr algn="l" eaLnBrk="1" hangingPunct="1"/>
            <a:r>
              <a:rPr lang="de-DE" altLang="en-US" sz="2800" dirty="0" smtClean="0"/>
              <a:t>1. Einführung (IV)</a:t>
            </a:r>
            <a:br>
              <a:rPr lang="de-DE" altLang="en-US" sz="2800" dirty="0" smtClean="0"/>
            </a:br>
            <a:r>
              <a:rPr lang="de-DE" altLang="en-US" sz="2800" dirty="0" smtClean="0"/>
              <a:t>    </a:t>
            </a:r>
            <a:r>
              <a:rPr lang="de-DE" altLang="en-US" sz="2400" dirty="0" smtClean="0"/>
              <a:t>Archive und Archivar*innen</a:t>
            </a:r>
          </a:p>
        </p:txBody>
      </p:sp>
      <p:sp>
        <p:nvSpPr>
          <p:cNvPr id="22533" name="Textfeld 5"/>
          <p:cNvSpPr txBox="1">
            <a:spLocks noChangeArrowheads="1"/>
          </p:cNvSpPr>
          <p:nvPr/>
        </p:nvSpPr>
        <p:spPr bwMode="auto">
          <a:xfrm>
            <a:off x="5219699" y="6165850"/>
            <a:ext cx="3827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en-US" sz="1400" dirty="0" smtClean="0"/>
              <a:t>VSA (Alain Dubois) im </a:t>
            </a:r>
            <a:r>
              <a:rPr lang="de-CH" altLang="en-US" sz="1400" dirty="0"/>
              <a:t>MAS </a:t>
            </a:r>
            <a:r>
              <a:rPr lang="de-CH" altLang="en-US" sz="1400" dirty="0" smtClean="0"/>
              <a:t>ALIS, Nov. 2020</a:t>
            </a:r>
            <a:endParaRPr lang="de-CH" altLang="en-US" sz="1400" dirty="0"/>
          </a:p>
        </p:txBody>
      </p:sp>
      <p:sp>
        <p:nvSpPr>
          <p:cNvPr id="2253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DA300F-992D-4935-9BD7-4256DAE74186}" type="slidenum">
              <a:rPr lang="de-CH" altLang="en-US"/>
              <a:pPr eaLnBrk="1" hangingPunct="1"/>
              <a:t>6</a:t>
            </a:fld>
            <a:endParaRPr lang="de-CH" altLang="en-US"/>
          </a:p>
        </p:txBody>
      </p:sp>
      <p:sp>
        <p:nvSpPr>
          <p:cNvPr id="7" name="Datumsplatzhalter 1"/>
          <p:cNvSpPr>
            <a:spLocks noGrp="1"/>
          </p:cNvSpPr>
          <p:nvPr>
            <p:ph type="dt" sz="quarter" idx="10"/>
          </p:nvPr>
        </p:nvSpPr>
        <p:spPr>
          <a:xfrm>
            <a:off x="539750" y="6548438"/>
            <a:ext cx="6480175" cy="193675"/>
          </a:xfrm>
        </p:spPr>
        <p:txBody>
          <a:bodyPr/>
          <a:lstStyle/>
          <a:p>
            <a:pPr>
              <a:defRPr/>
            </a:pPr>
            <a:r>
              <a:rPr lang="de-DE" dirty="0" smtClean="0"/>
              <a:t>41</a:t>
            </a:r>
            <a:r>
              <a:rPr lang="de-DE" dirty="0"/>
              <a:t>. Österreichischer Archivtag, 21.10.2021</a:t>
            </a:r>
            <a:endParaRPr lang="de-CH" dirty="0"/>
          </a:p>
          <a:p>
            <a:pPr>
              <a:defRPr/>
            </a:pPr>
            <a:endParaRPr lang="de-CH" dirty="0"/>
          </a:p>
        </p:txBody>
      </p:sp>
    </p:spTree>
    <p:extLst>
      <p:ext uri="{BB962C8B-B14F-4D97-AF65-F5344CB8AC3E}">
        <p14:creationId xmlns:p14="http://schemas.microsoft.com/office/powerpoint/2010/main" val="188618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8"/>
          <p:cNvSpPr txBox="1">
            <a:spLocks noChangeArrowheads="1"/>
          </p:cNvSpPr>
          <p:nvPr/>
        </p:nvSpPr>
        <p:spPr bwMode="auto">
          <a:xfrm>
            <a:off x="827584" y="1700808"/>
            <a:ext cx="7859216" cy="4536480"/>
          </a:xfrm>
          <a:prstGeom prst="rect">
            <a:avLst/>
          </a:prstGeom>
          <a:noFill/>
          <a:ln w="9525">
            <a:noFill/>
            <a:miter lim="800000"/>
            <a:headEnd/>
            <a:tailEnd/>
          </a:ln>
        </p:spPr>
        <p:txBody>
          <a:bodyPr lIns="0" tIns="0" rIns="0" bIns="0"/>
          <a:lstStyle/>
          <a:p>
            <a:pPr marL="342900" indent="-342900">
              <a:spcBef>
                <a:spcPts val="600"/>
              </a:spcBef>
              <a:defRPr/>
            </a:pPr>
            <a:r>
              <a:rPr lang="de-DE" sz="2000" b="1" dirty="0">
                <a:solidFill>
                  <a:srgbClr val="D7004C"/>
                </a:solidFill>
                <a:latin typeface="Arial" charset="0"/>
                <a:cs typeface="Arial" charset="0"/>
              </a:rPr>
              <a:t>Gesellschaftliche Verantwortung</a:t>
            </a:r>
          </a:p>
          <a:p>
            <a:pPr marL="342900" indent="-342900">
              <a:spcBef>
                <a:spcPct val="20000"/>
              </a:spcBef>
              <a:buFont typeface="Arial" charset="0"/>
              <a:buChar char="•"/>
              <a:defRPr/>
            </a:pPr>
            <a:r>
              <a:rPr lang="de-DE" sz="1600" dirty="0">
                <a:latin typeface="Arial" charset="0"/>
                <a:cs typeface="Arial" charset="0"/>
              </a:rPr>
              <a:t>Archivarinnen und Archivare gestalten mit ihrem verantwortungsbewussten Umgang mit Informationen die heutige und zukünftige </a:t>
            </a:r>
            <a:r>
              <a:rPr lang="de-DE" sz="1600" dirty="0" smtClean="0">
                <a:latin typeface="Arial" charset="0"/>
                <a:cs typeface="Arial" charset="0"/>
              </a:rPr>
              <a:t>Informationsgesellschaft</a:t>
            </a:r>
            <a:endParaRPr lang="de-DE" sz="1600" dirty="0">
              <a:latin typeface="Arial" charset="0"/>
              <a:cs typeface="Arial" charset="0"/>
            </a:endParaRPr>
          </a:p>
          <a:p>
            <a:pPr marL="342900" indent="-342900">
              <a:spcBef>
                <a:spcPct val="20000"/>
              </a:spcBef>
              <a:buFont typeface="Arial" charset="0"/>
              <a:buChar char="•"/>
              <a:defRPr/>
            </a:pPr>
            <a:r>
              <a:rPr lang="de-CH" sz="1600" dirty="0">
                <a:latin typeface="+mn-lt"/>
                <a:cs typeface="Arial" charset="0"/>
              </a:rPr>
              <a:t>Rechtssicherheit und Glaubwürdigkeit: </a:t>
            </a:r>
            <a:r>
              <a:rPr lang="de-DE" sz="1600" dirty="0">
                <a:latin typeface="+mn-lt"/>
                <a:cs typeface="Arial" charset="0"/>
              </a:rPr>
              <a:t>„</a:t>
            </a:r>
            <a:r>
              <a:rPr lang="de-CH" sz="1600" dirty="0" err="1">
                <a:latin typeface="+mn-lt"/>
                <a:cs typeface="Arial" charset="0"/>
              </a:rPr>
              <a:t>locus</a:t>
            </a:r>
            <a:r>
              <a:rPr lang="de-CH" sz="1600" dirty="0">
                <a:latin typeface="+mn-lt"/>
                <a:cs typeface="Arial" charset="0"/>
              </a:rPr>
              <a:t> </a:t>
            </a:r>
            <a:r>
              <a:rPr lang="de-CH" sz="1600" dirty="0" err="1">
                <a:latin typeface="+mn-lt"/>
                <a:cs typeface="Arial" charset="0"/>
              </a:rPr>
              <a:t>credibilis</a:t>
            </a:r>
            <a:r>
              <a:rPr lang="de-DE" sz="1600" dirty="0" smtClean="0">
                <a:latin typeface="+mn-lt"/>
                <a:cs typeface="Arial" charset="0"/>
              </a:rPr>
              <a:t>“, </a:t>
            </a:r>
            <a:r>
              <a:rPr lang="de-DE" sz="1600" dirty="0" err="1" smtClean="0">
                <a:latin typeface="+mn-lt"/>
                <a:cs typeface="Arial" charset="0"/>
              </a:rPr>
              <a:t>trusted</a:t>
            </a:r>
            <a:r>
              <a:rPr lang="de-DE" sz="1600" dirty="0" smtClean="0">
                <a:latin typeface="+mn-lt"/>
                <a:cs typeface="Arial" charset="0"/>
              </a:rPr>
              <a:t> </a:t>
            </a:r>
            <a:r>
              <a:rPr lang="de-DE" sz="1600" dirty="0" err="1" smtClean="0">
                <a:latin typeface="+mn-lt"/>
                <a:cs typeface="Arial" charset="0"/>
              </a:rPr>
              <a:t>repository</a:t>
            </a:r>
            <a:endParaRPr lang="de-DE" sz="1600" dirty="0">
              <a:latin typeface="+mn-lt"/>
              <a:cs typeface="Arial" charset="0"/>
            </a:endParaRPr>
          </a:p>
          <a:p>
            <a:pPr marL="342900" indent="-342900">
              <a:spcBef>
                <a:spcPct val="20000"/>
              </a:spcBef>
              <a:defRPr/>
            </a:pPr>
            <a:r>
              <a:rPr lang="de-DE" sz="2000" b="1" dirty="0" smtClean="0">
                <a:solidFill>
                  <a:srgbClr val="D7004C"/>
                </a:solidFill>
                <a:latin typeface="Arial" charset="0"/>
                <a:cs typeface="Arial" charset="0"/>
              </a:rPr>
              <a:t>Technische </a:t>
            </a:r>
            <a:r>
              <a:rPr lang="de-DE" sz="2000" b="1" dirty="0">
                <a:solidFill>
                  <a:srgbClr val="D7004C"/>
                </a:solidFill>
                <a:latin typeface="Arial" charset="0"/>
                <a:cs typeface="Arial" charset="0"/>
              </a:rPr>
              <a:t>Herausforderungen</a:t>
            </a:r>
          </a:p>
          <a:p>
            <a:pPr marL="342900" indent="-342900">
              <a:spcBef>
                <a:spcPct val="20000"/>
              </a:spcBef>
              <a:buFont typeface="Arial" charset="0"/>
              <a:buChar char="•"/>
              <a:defRPr/>
            </a:pPr>
            <a:r>
              <a:rPr lang="de-DE" sz="1600" dirty="0">
                <a:latin typeface="Arial" charset="0"/>
              </a:rPr>
              <a:t>Neue Technologien und </a:t>
            </a:r>
            <a:r>
              <a:rPr lang="de-DE" sz="1600" dirty="0" smtClean="0">
                <a:latin typeface="Arial" charset="0"/>
              </a:rPr>
              <a:t>Archivwissenschaft: Was bedeuten die neuen Technologien für den Beruf (digitale Archivierung, Digital </a:t>
            </a:r>
            <a:r>
              <a:rPr lang="de-DE" sz="1600" dirty="0" err="1" smtClean="0">
                <a:latin typeface="Arial" charset="0"/>
              </a:rPr>
              <a:t>Humanities</a:t>
            </a:r>
            <a:r>
              <a:rPr lang="de-DE" sz="1600" dirty="0" smtClean="0">
                <a:latin typeface="Arial" charset="0"/>
              </a:rPr>
              <a:t>, Data </a:t>
            </a:r>
            <a:r>
              <a:rPr lang="de-DE" sz="1600" dirty="0" err="1" smtClean="0">
                <a:latin typeface="Arial" charset="0"/>
              </a:rPr>
              <a:t>Curation</a:t>
            </a:r>
            <a:r>
              <a:rPr lang="de-DE" sz="1600" dirty="0" smtClean="0">
                <a:latin typeface="Arial" charset="0"/>
              </a:rPr>
              <a:t>) ?</a:t>
            </a:r>
            <a:endParaRPr lang="de-DE" sz="1600" dirty="0">
              <a:latin typeface="Arial" charset="0"/>
            </a:endParaRPr>
          </a:p>
          <a:p>
            <a:pPr marL="342900" indent="-342900">
              <a:spcBef>
                <a:spcPct val="20000"/>
              </a:spcBef>
              <a:buFont typeface="Arial" charset="0"/>
              <a:buChar char="•"/>
              <a:defRPr/>
            </a:pPr>
            <a:r>
              <a:rPr lang="de-DE" sz="1600" dirty="0" smtClean="0">
                <a:latin typeface="Arial" charset="0"/>
              </a:rPr>
              <a:t>Informationsmanagement dem ganzen </a:t>
            </a:r>
            <a:r>
              <a:rPr lang="de-DE" sz="1600" dirty="0" err="1" smtClean="0">
                <a:latin typeface="Arial" charset="0"/>
              </a:rPr>
              <a:t>Lifecycle</a:t>
            </a:r>
            <a:r>
              <a:rPr lang="de-DE" sz="1600" dirty="0" smtClean="0">
                <a:latin typeface="Arial" charset="0"/>
              </a:rPr>
              <a:t> entlang: eine reelle Herausforderung?</a:t>
            </a:r>
            <a:endParaRPr lang="de-DE" sz="1600" dirty="0">
              <a:latin typeface="Arial" charset="0"/>
            </a:endParaRPr>
          </a:p>
          <a:p>
            <a:pPr>
              <a:spcBef>
                <a:spcPct val="20000"/>
              </a:spcBef>
              <a:defRPr/>
            </a:pPr>
            <a:r>
              <a:rPr lang="de-DE" sz="2000" b="1" dirty="0">
                <a:solidFill>
                  <a:srgbClr val="D7004C"/>
                </a:solidFill>
                <a:latin typeface="Arial" charset="0"/>
              </a:rPr>
              <a:t>Neue </a:t>
            </a:r>
            <a:r>
              <a:rPr lang="de-DE" sz="2000" b="1" dirty="0" smtClean="0">
                <a:solidFill>
                  <a:srgbClr val="D7004C"/>
                </a:solidFill>
                <a:latin typeface="Arial" charset="0"/>
              </a:rPr>
              <a:t>und </a:t>
            </a:r>
            <a:r>
              <a:rPr lang="de-DE" sz="2000" b="1" dirty="0">
                <a:solidFill>
                  <a:srgbClr val="D7004C"/>
                </a:solidFill>
                <a:latin typeface="Arial" charset="0"/>
              </a:rPr>
              <a:t>alte Aufgaben</a:t>
            </a:r>
          </a:p>
          <a:p>
            <a:pPr marL="342900" indent="-342900">
              <a:spcBef>
                <a:spcPct val="20000"/>
              </a:spcBef>
              <a:buFont typeface="Arial" charset="0"/>
              <a:buChar char="•"/>
              <a:defRPr/>
            </a:pPr>
            <a:r>
              <a:rPr lang="de-DE" sz="1600" dirty="0" smtClean="0">
                <a:latin typeface="Arial" charset="0"/>
              </a:rPr>
              <a:t>Bleiben die Hauptaufgaben der Archive bestehen?</a:t>
            </a:r>
            <a:endParaRPr lang="de-DE" sz="1600" dirty="0">
              <a:latin typeface="Arial" charset="0"/>
            </a:endParaRPr>
          </a:p>
          <a:p>
            <a:pPr marL="342900" indent="-342900">
              <a:spcBef>
                <a:spcPct val="20000"/>
              </a:spcBef>
              <a:buFont typeface="Arial" charset="0"/>
              <a:buChar char="•"/>
              <a:defRPr/>
            </a:pPr>
            <a:r>
              <a:rPr lang="de-DE" sz="1600" dirty="0" smtClean="0">
                <a:latin typeface="Arial" charset="0"/>
              </a:rPr>
              <a:t>Welche </a:t>
            </a:r>
            <a:r>
              <a:rPr lang="de-DE" sz="1600" dirty="0">
                <a:latin typeface="Arial" charset="0"/>
              </a:rPr>
              <a:t>Rolle sollen Archive </a:t>
            </a:r>
            <a:r>
              <a:rPr lang="de-DE" sz="1600" dirty="0" smtClean="0">
                <a:latin typeface="Arial" charset="0"/>
              </a:rPr>
              <a:t>in der heutigen Gesellschaft </a:t>
            </a:r>
            <a:r>
              <a:rPr lang="de-DE" sz="1600" dirty="0">
                <a:latin typeface="Arial" charset="0"/>
              </a:rPr>
              <a:t>spielen? </a:t>
            </a:r>
          </a:p>
          <a:p>
            <a:pPr marL="342900" indent="-342900">
              <a:spcBef>
                <a:spcPct val="20000"/>
              </a:spcBef>
              <a:buFont typeface="Arial" charset="0"/>
              <a:buChar char="•"/>
              <a:defRPr/>
            </a:pPr>
            <a:r>
              <a:rPr lang="de-DE" sz="1600" dirty="0">
                <a:latin typeface="Arial" charset="0"/>
              </a:rPr>
              <a:t>Was bringt ein </a:t>
            </a:r>
            <a:r>
              <a:rPr lang="de-DE" sz="1600" dirty="0" smtClean="0">
                <a:latin typeface="Arial" charset="0"/>
              </a:rPr>
              <a:t>Ethik-Kodex für Archivar*innen?</a:t>
            </a:r>
            <a:endParaRPr lang="de-DE" sz="1600" dirty="0">
              <a:latin typeface="Arial" charset="0"/>
            </a:endParaRPr>
          </a:p>
          <a:p>
            <a:pPr marL="342900" indent="-342900">
              <a:spcBef>
                <a:spcPct val="20000"/>
              </a:spcBef>
              <a:buFont typeface="Arial" charset="0"/>
              <a:buChar char="•"/>
              <a:defRPr/>
            </a:pPr>
            <a:endParaRPr lang="de-CH" sz="1600" b="1" dirty="0">
              <a:latin typeface="Times" pitchFamily="18" charset="0"/>
              <a:cs typeface="Arial" charset="0"/>
            </a:endParaRPr>
          </a:p>
          <a:p>
            <a:pPr marL="342900" indent="-342900">
              <a:spcBef>
                <a:spcPct val="20000"/>
              </a:spcBef>
              <a:buFont typeface="Arial" charset="0"/>
              <a:buChar char="•"/>
              <a:defRPr/>
            </a:pPr>
            <a:endParaRPr lang="de-DE" sz="1600" dirty="0">
              <a:latin typeface="Arial" charset="0"/>
              <a:cs typeface="Arial" charset="0"/>
            </a:endParaRPr>
          </a:p>
          <a:p>
            <a:pPr marL="342900" indent="-342900">
              <a:spcBef>
                <a:spcPct val="20000"/>
              </a:spcBef>
              <a:defRPr/>
            </a:pPr>
            <a:endParaRPr lang="de-DE" sz="1600" dirty="0">
              <a:latin typeface="Arial" charset="0"/>
              <a:cs typeface="Arial" charset="0"/>
            </a:endParaRPr>
          </a:p>
          <a:p>
            <a:pPr marL="342900" indent="-342900">
              <a:spcBef>
                <a:spcPct val="20000"/>
              </a:spcBef>
              <a:defRPr/>
            </a:pPr>
            <a:endParaRPr lang="de-DE" sz="1600" dirty="0">
              <a:latin typeface="Arial" charset="0"/>
              <a:cs typeface="Arial" charset="0"/>
            </a:endParaRPr>
          </a:p>
        </p:txBody>
      </p:sp>
      <p:sp>
        <p:nvSpPr>
          <p:cNvPr id="23555" name="Rectangle 2"/>
          <p:cNvSpPr>
            <a:spLocks noGrp="1" noChangeArrowheads="1"/>
          </p:cNvSpPr>
          <p:nvPr>
            <p:ph type="title"/>
          </p:nvPr>
        </p:nvSpPr>
        <p:spPr>
          <a:xfrm>
            <a:off x="467544" y="476672"/>
            <a:ext cx="8425631" cy="431378"/>
          </a:xfrm>
        </p:spPr>
        <p:txBody>
          <a:bodyPr/>
          <a:lstStyle/>
          <a:p>
            <a:pPr algn="l" eaLnBrk="1" hangingPunct="1"/>
            <a:r>
              <a:rPr lang="de-DE" altLang="en-US" sz="2800" dirty="0" smtClean="0"/>
              <a:t>1. Einführung (V)</a:t>
            </a:r>
            <a:br>
              <a:rPr lang="de-DE" altLang="en-US" sz="2800" dirty="0" smtClean="0"/>
            </a:br>
            <a:r>
              <a:rPr lang="de-DE" altLang="en-US" sz="2800" dirty="0" smtClean="0"/>
              <a:t>    </a:t>
            </a:r>
            <a:r>
              <a:rPr lang="de-DE" altLang="en-US" sz="2400" dirty="0" smtClean="0"/>
              <a:t>Archivieren für die Zukunft</a:t>
            </a:r>
          </a:p>
        </p:txBody>
      </p:sp>
      <p:sp>
        <p:nvSpPr>
          <p:cNvPr id="23556" name="Textfeld 5"/>
          <p:cNvSpPr txBox="1">
            <a:spLocks noChangeArrowheads="1"/>
          </p:cNvSpPr>
          <p:nvPr/>
        </p:nvSpPr>
        <p:spPr bwMode="auto">
          <a:xfrm>
            <a:off x="5364163" y="6165850"/>
            <a:ext cx="3779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en-US" sz="1400" dirty="0" smtClean="0"/>
              <a:t>VSA (Alain Dubois) im </a:t>
            </a:r>
            <a:r>
              <a:rPr lang="de-CH" altLang="en-US" sz="1400" dirty="0"/>
              <a:t>MAS </a:t>
            </a:r>
            <a:r>
              <a:rPr lang="de-CH" altLang="en-US" sz="1400" dirty="0" smtClean="0"/>
              <a:t>ALIS, Nov. 2020</a:t>
            </a:r>
            <a:endParaRPr lang="de-CH" altLang="en-US" sz="1400" dirty="0"/>
          </a:p>
        </p:txBody>
      </p:sp>
      <p:sp>
        <p:nvSpPr>
          <p:cNvPr id="23557"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48E7AF-032F-4071-B848-36AF828D35F9}" type="slidenum">
              <a:rPr lang="de-CH" altLang="en-US"/>
              <a:pPr eaLnBrk="1" hangingPunct="1"/>
              <a:t>7</a:t>
            </a:fld>
            <a:endParaRPr lang="de-CH" altLang="en-US"/>
          </a:p>
        </p:txBody>
      </p:sp>
      <p:sp>
        <p:nvSpPr>
          <p:cNvPr id="6" name="Datumsplatzhalter 1"/>
          <p:cNvSpPr>
            <a:spLocks noGrp="1"/>
          </p:cNvSpPr>
          <p:nvPr>
            <p:ph type="dt" sz="quarter" idx="10"/>
          </p:nvPr>
        </p:nvSpPr>
        <p:spPr>
          <a:xfrm>
            <a:off x="539750" y="6548438"/>
            <a:ext cx="6480175" cy="193675"/>
          </a:xfrm>
        </p:spPr>
        <p:txBody>
          <a:bodyPr/>
          <a:lstStyle/>
          <a:p>
            <a:pPr>
              <a:defRPr/>
            </a:pPr>
            <a:r>
              <a:rPr lang="de-DE" dirty="0" smtClean="0"/>
              <a:t>41</a:t>
            </a:r>
            <a:r>
              <a:rPr lang="de-DE" dirty="0"/>
              <a:t>. Österreichischer Archivtag, 21.10.2021</a:t>
            </a:r>
            <a:endParaRPr lang="de-CH" dirty="0"/>
          </a:p>
          <a:p>
            <a:pPr>
              <a:defRPr/>
            </a:pPr>
            <a:endParaRPr lang="de-CH" dirty="0"/>
          </a:p>
        </p:txBody>
      </p:sp>
    </p:spTree>
    <p:extLst>
      <p:ext uri="{BB962C8B-B14F-4D97-AF65-F5344CB8AC3E}">
        <p14:creationId xmlns:p14="http://schemas.microsoft.com/office/powerpoint/2010/main" val="8186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67544" y="548680"/>
            <a:ext cx="6621463" cy="916583"/>
          </a:xfrm>
        </p:spPr>
        <p:txBody>
          <a:bodyPr/>
          <a:lstStyle/>
          <a:p>
            <a:pPr eaLnBrk="1" hangingPunct="1"/>
            <a:r>
              <a:rPr lang="de-CH" altLang="de-DE" sz="2800" dirty="0"/>
              <a:t>1</a:t>
            </a:r>
            <a:r>
              <a:rPr lang="de-CH" altLang="de-DE" sz="2800" dirty="0" smtClean="0"/>
              <a:t>. Einführung (VI)</a:t>
            </a:r>
            <a:r>
              <a:rPr lang="de-CH" altLang="de-DE" sz="2800" dirty="0"/>
              <a:t/>
            </a:r>
            <a:br>
              <a:rPr lang="de-CH" altLang="de-DE" sz="2800" dirty="0"/>
            </a:br>
            <a:r>
              <a:rPr lang="de-CH" altLang="de-DE" dirty="0" smtClean="0"/>
              <a:t>    </a:t>
            </a:r>
            <a:r>
              <a:rPr lang="de-CH" altLang="de-DE" sz="2400" dirty="0" smtClean="0"/>
              <a:t>Weiterbildungsprogramm CAS/MAS ALIS</a:t>
            </a:r>
            <a:endParaRPr lang="de-CH" altLang="de-DE" sz="2400" dirty="0"/>
          </a:p>
        </p:txBody>
      </p:sp>
      <p:sp>
        <p:nvSpPr>
          <p:cNvPr id="4" name="Datumsplatzhalter 3"/>
          <p:cNvSpPr>
            <a:spLocks noGrp="1"/>
          </p:cNvSpPr>
          <p:nvPr>
            <p:ph type="dt" sz="quarter" idx="10"/>
          </p:nvPr>
        </p:nvSpPr>
        <p:spPr/>
        <p:txBody>
          <a:bodyPr/>
          <a:lstStyle/>
          <a:p>
            <a:pPr>
              <a:defRPr/>
            </a:pPr>
            <a:r>
              <a:rPr lang="de-DE" dirty="0" smtClean="0"/>
              <a:t>41</a:t>
            </a:r>
            <a:r>
              <a:rPr lang="de-DE" dirty="0"/>
              <a:t>. Österreichischer Archivtag, 21.10.2021</a:t>
            </a:r>
            <a:endParaRPr lang="de-CH" dirty="0"/>
          </a:p>
          <a:p>
            <a:pPr>
              <a:defRPr/>
            </a:pPr>
            <a:endParaRPr lang="de-CH" dirty="0"/>
          </a:p>
        </p:txBody>
      </p:sp>
      <p:sp>
        <p:nvSpPr>
          <p:cNvPr id="2253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7712B709-0197-4ED2-8C6B-5C2F2F7EAE81}" type="slidenum">
              <a:rPr lang="de-CH" altLang="fr-FR" sz="1200">
                <a:latin typeface="Helvetica" panose="020B0504020202030204" pitchFamily="34" charset="0"/>
              </a:rPr>
              <a:pPr/>
              <a:t>8</a:t>
            </a:fld>
            <a:endParaRPr lang="de-CH" altLang="fr-FR" sz="120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73" y="1465262"/>
            <a:ext cx="3618983" cy="5030641"/>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84" y="1462929"/>
            <a:ext cx="3614768" cy="5035309"/>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20544">
            <a:off x="2035045" y="4288032"/>
            <a:ext cx="5688915" cy="886453"/>
          </a:xfrm>
          <a:prstGeom prst="rect">
            <a:avLst/>
          </a:prstGeom>
          <a:noFill/>
          <a:ln w="28575">
            <a:solidFill>
              <a:srgbClr val="000099"/>
            </a:solidFill>
          </a:ln>
        </p:spPr>
      </p:pic>
    </p:spTree>
    <p:extLst>
      <p:ext uri="{BB962C8B-B14F-4D97-AF65-F5344CB8AC3E}">
        <p14:creationId xmlns:p14="http://schemas.microsoft.com/office/powerpoint/2010/main" val="404464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67544" y="836712"/>
            <a:ext cx="6621463" cy="628551"/>
          </a:xfrm>
        </p:spPr>
        <p:txBody>
          <a:bodyPr/>
          <a:lstStyle/>
          <a:p>
            <a:pPr eaLnBrk="1" hangingPunct="1"/>
            <a:r>
              <a:rPr lang="de-CH" altLang="de-DE" sz="2800" dirty="0" smtClean="0"/>
              <a:t>2. Grundsätze und Organisation </a:t>
            </a:r>
            <a:r>
              <a:rPr lang="de-CH" altLang="de-DE" sz="2800" dirty="0"/>
              <a:t>(I)</a:t>
            </a:r>
            <a:br>
              <a:rPr lang="de-CH" altLang="de-DE" sz="2800" dirty="0"/>
            </a:br>
            <a:r>
              <a:rPr lang="de-CH" altLang="de-DE" sz="2800" dirty="0" smtClean="0"/>
              <a:t>    </a:t>
            </a:r>
            <a:endParaRPr lang="de-CH" altLang="de-DE" sz="2800" dirty="0"/>
          </a:p>
        </p:txBody>
      </p:sp>
      <p:sp>
        <p:nvSpPr>
          <p:cNvPr id="4" name="Datumsplatzhalter 3"/>
          <p:cNvSpPr>
            <a:spLocks noGrp="1"/>
          </p:cNvSpPr>
          <p:nvPr>
            <p:ph type="dt" sz="quarter" idx="10"/>
          </p:nvPr>
        </p:nvSpPr>
        <p:spPr/>
        <p:txBody>
          <a:bodyPr/>
          <a:lstStyle/>
          <a:p>
            <a:pPr>
              <a:defRPr/>
            </a:pPr>
            <a:r>
              <a:rPr lang="de-DE" dirty="0" smtClean="0"/>
              <a:t>41</a:t>
            </a:r>
            <a:r>
              <a:rPr lang="de-DE" dirty="0"/>
              <a:t>. Österreichischer Archivtag, 21.10.2021</a:t>
            </a:r>
            <a:endParaRPr lang="de-CH" dirty="0"/>
          </a:p>
          <a:p>
            <a:pPr>
              <a:defRPr/>
            </a:pPr>
            <a:endParaRPr lang="de-CH" dirty="0"/>
          </a:p>
        </p:txBody>
      </p:sp>
      <p:sp>
        <p:nvSpPr>
          <p:cNvPr id="2253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7712B709-0197-4ED2-8C6B-5C2F2F7EAE81}" type="slidenum">
              <a:rPr lang="de-CH" altLang="fr-FR" sz="1200">
                <a:latin typeface="Helvetica" panose="020B0504020202030204" pitchFamily="34" charset="0"/>
              </a:rPr>
              <a:pPr/>
              <a:t>9</a:t>
            </a:fld>
            <a:endParaRPr lang="de-CH" altLang="fr-FR" sz="1200"/>
          </a:p>
        </p:txBody>
      </p:sp>
      <p:pic>
        <p:nvPicPr>
          <p:cNvPr id="7" name="Image 1"/>
          <p:cNvPicPr>
            <a:picLocks noChangeAspect="1"/>
          </p:cNvPicPr>
          <p:nvPr/>
        </p:nvPicPr>
        <p:blipFill rotWithShape="1">
          <a:blip r:embed="rId2" cstate="print"/>
          <a:srcRect l="5689" t="6115" r="4116" b="6189"/>
          <a:stretch/>
        </p:blipFill>
        <p:spPr bwMode="auto">
          <a:xfrm>
            <a:off x="1907704" y="1899290"/>
            <a:ext cx="5400601" cy="4539635"/>
          </a:xfrm>
          <a:prstGeom prst="rect">
            <a:avLst/>
          </a:prstGeom>
          <a:noFill/>
          <a:ln w="9525">
            <a:noFill/>
            <a:miter lim="800000"/>
            <a:headEnd/>
            <a:tailEnd/>
          </a:ln>
        </p:spPr>
      </p:pic>
      <p:sp>
        <p:nvSpPr>
          <p:cNvPr id="2" name="Rechteck 1"/>
          <p:cNvSpPr/>
          <p:nvPr/>
        </p:nvSpPr>
        <p:spPr>
          <a:xfrm>
            <a:off x="755576" y="1452723"/>
            <a:ext cx="3744415" cy="400110"/>
          </a:xfrm>
          <a:prstGeom prst="rect">
            <a:avLst/>
          </a:prstGeom>
        </p:spPr>
        <p:txBody>
          <a:bodyPr wrap="square">
            <a:spAutoFit/>
          </a:bodyPr>
          <a:lstStyle/>
          <a:p>
            <a:r>
              <a:rPr lang="de-CH" altLang="de-DE" sz="2000" b="1" dirty="0">
                <a:solidFill>
                  <a:srgbClr val="0000CC"/>
                </a:solidFill>
                <a:latin typeface="Arial" panose="020B0604020202020204" pitchFamily="34" charset="0"/>
                <a:cs typeface="Arial" panose="020B0604020202020204" pitchFamily="34" charset="0"/>
              </a:rPr>
              <a:t>Interdisziplinäre Situierung</a:t>
            </a:r>
            <a:endParaRPr lang="en-US" sz="2000" b="1" dirty="0">
              <a:solidFill>
                <a:srgbClr val="0000CC"/>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property id=&quot;20193&quot; value=&quot;-1&quot;/&gt;&lt;object type=&quot;8&quot; unique_id=&quot;10050&quot;&gt;&lt;/object&gt;&lt;object type=&quot;2&quot; unique_id=&quot;10051&quot;&gt;&lt;object type=&quot;3&quot; unique_id=&quot;10052&quot;&gt;&lt;property id=&quot;20148&quot; value=&quot;5&quot;/&gt;&lt;property id=&quot;20300&quot; value=&quot;Folie 1 - &amp;quot;Modul 1d: Wissens-, Informations- und Records Management&amp;#x0D;&amp;#x0A;Einleitung&amp;#x0D;&amp;#x0A;&amp;#x0D;&amp;#x0A;19. Februar 2011&amp;quot;&quot;/&gt;&lt;property id=&quot;20307&quot; value=&quot;257&quot;/&gt;&lt;/object&gt;&lt;object type=&quot;3&quot; unique_id=&quot;10058&quot;&gt;&lt;property id=&quot;20148&quot; value=&quot;5&quot;/&gt;&lt;property id=&quot;20300&quot; value=&quot;Folie 2 - &amp;quot;Wo sind wir im Studiengang?&amp;#x0D;&amp;#x0A;Themenblöcke und Module&amp;quot;&quot;/&gt;&lt;property id=&quot;20307&quot; value=&quot;263&quot;/&gt;&lt;/object&gt;&lt;object type=&quot;3&quot; unique_id=&quot;10059&quot;&gt;&lt;property id=&quot;20148&quot; value=&quot;5&quot;/&gt;&lt;property id=&quot;20300&quot; value=&quot;Folie 3 - &amp;quot;Studienprogramm Modul 1d:&amp;quot;&quot;/&gt;&lt;property id=&quot;20307&quot; value=&quot;264&quot;/&gt;&lt;/object&gt;&lt;object type=&quot;3&quot; unique_id=&quot;10060&quot;&gt;&lt;property id=&quot;20148&quot; value=&quot;5&quot;/&gt;&lt;property id=&quot;20300&quot; value=&quot;Folie 4 - &amp;quot;Bereiche &amp;#x0D;&amp;#x0A;des Informationsmanagements&amp;quot;&quot;/&gt;&lt;property id=&quot;20307&quot; value=&quot;259&quot;/&gt;&lt;/object&gt;&lt;object type=&quot;3&quot; unique_id=&quot;10061&quot;&gt;&lt;property id=&quot;20148&quot; value=&quot;5&quot;/&gt;&lt;property id=&quot;20300&quot; value=&quot;Folie 6 - &amp;quot;Wissens-, Informations- u. Records Management: unterschiedliche Perspektiven&amp;quot;&quot;/&gt;&lt;property id=&quot;20307&quot; value=&quot;266&quot;/&gt;&lt;/object&gt;&lt;object type=&quot;3&quot; unique_id=&quot;10062&quot;&gt;&lt;property id=&quot;20148&quot; value=&quot;5&quot;/&gt;&lt;property id=&quot;20300&quot; value=&quot;Folie 5 - &amp;quot;Übersicht der Programmteile&amp;#x0D;&amp;#x0A;Module 1d bis 2d&amp;quot;&quot;/&gt;&lt;property id=&quot;20307&quot; value=&quot;267&quot;/&gt;&lt;/object&gt;&lt;/object&gt;&lt;object type=&quot;4&quot; unique_id=&quot;10063&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226288586,D:\Klaus\Master\4_Studienprogramm\41_Block_1\2010-12\Modul_1d\Session_1\Einfuehrung_Modul_1d_v02\Media.ppcx"/>
</p:tagLst>
</file>

<file path=ppt/theme/theme1.xml><?xml version="1.0" encoding="utf-8"?>
<a:theme xmlns:a="http://schemas.openxmlformats.org/drawingml/2006/main" name="UB_Screen">
  <a:themeElements>
    <a:clrScheme name="">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DF2046"/>
      </a:hlink>
      <a:folHlink>
        <a:srgbClr val="996670"/>
      </a:folHlink>
    </a:clrScheme>
    <a:fontScheme name="UB_Screen">
      <a:majorFont>
        <a:latin typeface="Helvetica"/>
        <a:ea typeface=""/>
        <a:cs typeface=""/>
      </a:majorFont>
      <a:minorFont>
        <a:latin typeface="Helvetic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ub_Folie_Screen</Template>
  <TotalTime>0</TotalTime>
  <Words>1939</Words>
  <Application>Microsoft Office PowerPoint</Application>
  <PresentationFormat>Bildschirmpräsentation (4:3)</PresentationFormat>
  <Paragraphs>406</Paragraphs>
  <Slides>37</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37</vt:i4>
      </vt:variant>
    </vt:vector>
  </HeadingPairs>
  <TitlesOfParts>
    <vt:vector size="45" baseType="lpstr">
      <vt:lpstr>Wingdings</vt:lpstr>
      <vt:lpstr>Arial Narrow</vt:lpstr>
      <vt:lpstr>Times</vt:lpstr>
      <vt:lpstr>Helvetica CE</vt:lpstr>
      <vt:lpstr>Helvetica</vt:lpstr>
      <vt:lpstr>Times New Roman</vt:lpstr>
      <vt:lpstr>Arial</vt:lpstr>
      <vt:lpstr>UB_Screen</vt:lpstr>
      <vt:lpstr>Spezialisierung oder Interdisziplinarität ?   Das Weiterbildungsbildungsprogramm in Archiv-, Bibliotheks- und Informationswissenschaft der Universitäten Bern und Lausanne   Dr. Gaby Knoch-Mund   41. Österreichischer Archivtag, Innsbruck, 21.Oktober 2021</vt:lpstr>
      <vt:lpstr> Aufbau</vt:lpstr>
      <vt:lpstr>1. Einführung (I)      Die Schweiz: 26 Kantone, 4 Sprachen</vt:lpstr>
      <vt:lpstr>1. Einführung (II)     Situierung im schweizerischen Bildungssystem</vt:lpstr>
      <vt:lpstr>1. Einführung (III)    Berufsbild</vt:lpstr>
      <vt:lpstr>1. Einführung (IV)     Archive und Archivar*innen</vt:lpstr>
      <vt:lpstr>1. Einführung (V)     Archivieren für die Zukunft</vt:lpstr>
      <vt:lpstr>1. Einführung (VI)     Weiterbildungsprogramm CAS/MAS ALIS</vt:lpstr>
      <vt:lpstr>2. Grundsätze und Organisation (I)     </vt:lpstr>
      <vt:lpstr>2. Grundsätze und Organisation (II)</vt:lpstr>
      <vt:lpstr>2. Grundsätze und Organisation (III)      Zielpublikum und  Zulassungsbedingungen </vt:lpstr>
      <vt:lpstr>2. Grundsätze und Organisation (IV)      </vt:lpstr>
      <vt:lpstr>2. Grundsätze und Organisation (V)     Organigramm</vt:lpstr>
      <vt:lpstr>2. Grundsätze und Organisation (VI)  </vt:lpstr>
      <vt:lpstr>2. Grundsätze und Organisation (VII)    </vt:lpstr>
      <vt:lpstr>3. Aufbau (I)     </vt:lpstr>
      <vt:lpstr>3. Aufbau (II)     2 Abschlüsse, 3 thematische Blöcke</vt:lpstr>
      <vt:lpstr>3. Aufbau (III)     Modularer Aufbau </vt:lpstr>
      <vt:lpstr>3. Aufbau (IV)         Studienprogramm Modul 1a:     Einführung in die ABI-Wissenschaften </vt:lpstr>
      <vt:lpstr>3. Aufbau und Übersicht (V)      Studienprogramm Modul 1b:     Aufgaben und Funktionen von ABI-Diensten</vt:lpstr>
      <vt:lpstr>3. Aufbau und Übersicht (VI)                  Studienprogramm Modul 1c:      Digitale Technologie und Informationssysteme</vt:lpstr>
      <vt:lpstr>3. Aufbau und Übersicht (VII)      Studienprogramm Modul 1d:      Records Management - Information Governance</vt:lpstr>
      <vt:lpstr>3. Aufbau (VIII)     Obligatorisches Praktikum</vt:lpstr>
      <vt:lpstr>3. Aufbau (IX)     Leistungskontrollen und Abschlussarbeiten</vt:lpstr>
      <vt:lpstr>4. Entwicklungen 2002-2021      Planung 2022-2024 (I)  </vt:lpstr>
      <vt:lpstr>4. Entwicklungen 2002-2021      Planung 2022-2024 (II) </vt:lpstr>
      <vt:lpstr>5. Generalist*innen und Spezialist*innen (I)</vt:lpstr>
      <vt:lpstr>5. Generalist*innen und Spezialist*innen (II)</vt:lpstr>
      <vt:lpstr>5. Generalist*innen und Spezialist*innen (III)</vt:lpstr>
      <vt:lpstr>5. Generalist*innen und Spezialist*innen (IV)      </vt:lpstr>
      <vt:lpstr>6. Konvergenzen und Divergenzen (I)     </vt:lpstr>
      <vt:lpstr>6. Konvergenzen und Divergenzen (II)     Unterschiede stehen lassen</vt:lpstr>
      <vt:lpstr>6. Konvergenzen und Divergenzen (III)     </vt:lpstr>
      <vt:lpstr>6. Konvergenzen und Divergenzen (IV)     Thementage – ein integratives Format</vt:lpstr>
      <vt:lpstr>7. Schluss (I)      </vt:lpstr>
      <vt:lpstr>7. Schluss (II)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1a: Allgemeine Einführung</dc:title>
  <dc:creator>gaby.knoch-mund@hist.unibe.ch;natalie.brunner-patthey@hist.unibe.ch;georg.buechler@hist.unibe.ch</dc:creator>
  <cp:keywords>MAS ALIS 2020-22</cp:keywords>
  <cp:lastModifiedBy>Dr. Gaby Knoch-Mund</cp:lastModifiedBy>
  <cp:revision>455</cp:revision>
  <cp:lastPrinted>2021-10-14T18:55:05Z</cp:lastPrinted>
  <dcterms:created xsi:type="dcterms:W3CDTF">2011-02-15T10:50:36Z</dcterms:created>
  <dcterms:modified xsi:type="dcterms:W3CDTF">2021-10-18T14:18:41Z</dcterms:modified>
</cp:coreProperties>
</file>