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715000" type="screen16x10"/>
  <p:notesSz cx="6858000" cy="1005205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CC"/>
    <a:srgbClr val="FF0000"/>
    <a:srgbClr val="99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 varScale="1">
        <p:scale>
          <a:sx n="109" d="100"/>
          <a:sy n="109" d="100"/>
        </p:scale>
        <p:origin x="255" y="45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de-DE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endParaRPr lang="de-DE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54063"/>
            <a:ext cx="6029325" cy="3768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75200"/>
            <a:ext cx="5029200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48813"/>
            <a:ext cx="29718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de-DE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548813"/>
            <a:ext cx="29718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D22FA7D2-651E-43CC-8CCC-17B6285FC02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235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 lang="de-DE" sz="3600" smtClean="0">
                <a:effectLst/>
              </a:defRPr>
            </a:lvl1pPr>
          </a:lstStyle>
          <a:p>
            <a:pPr lvl="0"/>
            <a:r>
              <a:rPr lang="de-DE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Aus-, Fort- und Weiterbildung im europäischen Kontext?</a:t>
            </a:r>
            <a:endParaRPr lang="de-DE" noProof="0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FontTx/>
              <a:buNone/>
              <a:defRPr lang="de-DE" sz="1600" smtClean="0">
                <a:effectLst/>
              </a:defRPr>
            </a:lvl1pPr>
          </a:lstStyle>
          <a:p>
            <a:pPr lvl="0"/>
            <a:r>
              <a:rPr lang="de-DE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Angebote der Archivschule Marburg</a:t>
            </a:r>
            <a:endParaRPr lang="de-DE" noProof="0" dirty="0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6804025" y="277813"/>
            <a:ext cx="1944688" cy="660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de-DE" sz="3200"/>
          </a:p>
        </p:txBody>
      </p:sp>
      <p:pic>
        <p:nvPicPr>
          <p:cNvPr id="6" name="Picture 2" descr="B:\Tools\Bilder\Logo\LogoMitSchriftzug.em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968" y="276675"/>
            <a:ext cx="2232497" cy="60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395288" y="877280"/>
            <a:ext cx="8353176" cy="432046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9" y="277812"/>
            <a:ext cx="5976937" cy="59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298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7544" y="2617473"/>
            <a:ext cx="8208912" cy="599282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Vielen Dank für Ihre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148156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7843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9" y="277812"/>
            <a:ext cx="5976937" cy="59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Die Arbeit im Archiv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117307"/>
            <a:ext cx="8291264" cy="3987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04025" y="277813"/>
            <a:ext cx="1944688" cy="660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de-DE" sz="320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6560344" y="526823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i="1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131840" y="5317774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www.archivschule.de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5352616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3FB353-15EE-43AC-A701-F0B324D7E83C}" type="datetimeFigureOut">
              <a:rPr lang="de-DE" sz="1000" smtClean="0"/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01.10.2021</a:t>
            </a:fld>
            <a:r>
              <a:rPr lang="de-DE" sz="1000" dirty="0"/>
              <a:t> – I. Becker – </a:t>
            </a:r>
            <a:fld id="{81F5AA2E-864E-445A-A984-02EF352669E6}" type="slidenum">
              <a:rPr lang="de-DE" sz="1000" smtClean="0"/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1000" dirty="0"/>
          </a:p>
        </p:txBody>
      </p:sp>
      <p:sp>
        <p:nvSpPr>
          <p:cNvPr id="9" name="Textfeld 8"/>
          <p:cNvSpPr txBox="1"/>
          <p:nvPr/>
        </p:nvSpPr>
        <p:spPr>
          <a:xfrm>
            <a:off x="6659984" y="5275672"/>
            <a:ext cx="2160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ÖAT 2021</a:t>
            </a:r>
          </a:p>
        </p:txBody>
      </p:sp>
      <p:pic>
        <p:nvPicPr>
          <p:cNvPr id="6" name="Picture 2" descr="B:\Tools\Bilder\Logo\LogoMitSchriftzug.e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968" y="276675"/>
            <a:ext cx="2232497" cy="60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99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Aus-, Fort- und Weiterbildung im europäischen Kontext?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Angebote der Archivschule Marburg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Dr. Irmgard Christa Becker</a:t>
            </a:r>
          </a:p>
        </p:txBody>
      </p:sp>
    </p:spTree>
    <p:extLst>
      <p:ext uri="{BB962C8B-B14F-4D97-AF65-F5344CB8AC3E}">
        <p14:creationId xmlns:p14="http://schemas.microsoft.com/office/powerpoint/2010/main" val="4143661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F92C007-EA9D-4022-9ABF-1790482B17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Bewerbung ohne Laufbahnprüfung in Deutschland</a:t>
            </a:r>
          </a:p>
          <a:p>
            <a:pPr lvl="1"/>
            <a:r>
              <a:rPr lang="de-DE" dirty="0"/>
              <a:t>Jederzeit möglich</a:t>
            </a:r>
          </a:p>
          <a:p>
            <a:pPr lvl="1"/>
            <a:r>
              <a:rPr lang="de-DE" dirty="0"/>
              <a:t>Einstellung als </a:t>
            </a:r>
            <a:r>
              <a:rPr lang="de-DE" dirty="0" err="1"/>
              <a:t>Beamte:r</a:t>
            </a:r>
            <a:r>
              <a:rPr lang="de-DE" dirty="0"/>
              <a:t> abhängig vom  jeweiligen Beamtengesetz</a:t>
            </a:r>
          </a:p>
          <a:p>
            <a:pPr lvl="1"/>
            <a:r>
              <a:rPr lang="de-DE" dirty="0"/>
              <a:t>Einstellung als </a:t>
            </a:r>
            <a:r>
              <a:rPr lang="de-DE" dirty="0" err="1"/>
              <a:t>Tarifbeschäftigte:r</a:t>
            </a:r>
            <a:r>
              <a:rPr lang="de-DE" dirty="0"/>
              <a:t> ist möglich</a:t>
            </a:r>
          </a:p>
          <a:p>
            <a:pPr lvl="1"/>
            <a:endParaRPr lang="de-D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Häufig werden die möglichen Formen der Einstellung schon in der Ausschreibung genannt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Bewerbung im Ausland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Zahlreiche Absolventen der Archivschule haben sich erfolgreich im benachbarten Ausland beworben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4CE6188-8B1F-420E-A697-A11CEDB06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Zugang zum Arbeitsmarkt</a:t>
            </a:r>
          </a:p>
        </p:txBody>
      </p:sp>
    </p:spTree>
    <p:extLst>
      <p:ext uri="{BB962C8B-B14F-4D97-AF65-F5344CB8AC3E}">
        <p14:creationId xmlns:p14="http://schemas.microsoft.com/office/powerpoint/2010/main" val="372196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391AD49-BECC-4AA6-9C24-873E5D69CFB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Europäische und internationale Normen</a:t>
            </a:r>
          </a:p>
          <a:p>
            <a:pPr lvl="1"/>
            <a:r>
              <a:rPr lang="de-DE" dirty="0"/>
              <a:t>Records Management, Erschließung, digitale Archivierung etc.</a:t>
            </a:r>
          </a:p>
          <a:p>
            <a:r>
              <a:rPr lang="de-DE" dirty="0"/>
              <a:t>Vergleich der deutschen Lösungen mit internationalen</a:t>
            </a:r>
          </a:p>
          <a:p>
            <a:pPr lvl="1"/>
            <a:r>
              <a:rPr lang="de-DE" dirty="0"/>
              <a:t>Archivwesen, Archivbestände, Überlieferungsbildung, Ausbildung, etc.</a:t>
            </a:r>
          </a:p>
          <a:p>
            <a:r>
              <a:rPr lang="de-DE" dirty="0"/>
              <a:t>Europäisches Recht</a:t>
            </a:r>
          </a:p>
          <a:p>
            <a:pPr lvl="1"/>
            <a:r>
              <a:rPr lang="de-DE" dirty="0"/>
              <a:t>Normenhierarchie, Grundrechte, Datenschutz (DSGVO), europäisches Kulturrecht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61F053C-7C29-4A56-84A7-70E6B19F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Europäische Themen in der Ausbildung</a:t>
            </a:r>
          </a:p>
        </p:txBody>
      </p:sp>
    </p:spTree>
    <p:extLst>
      <p:ext uri="{BB962C8B-B14F-4D97-AF65-F5344CB8AC3E}">
        <p14:creationId xmlns:p14="http://schemas.microsoft.com/office/powerpoint/2010/main" val="113431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50BC7EA-7C96-4F89-A5AF-AC13CAFD54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Programm steht allen </a:t>
            </a:r>
            <a:r>
              <a:rPr lang="de-DE" dirty="0" err="1"/>
              <a:t>Mitarbeiter:innen</a:t>
            </a:r>
            <a:r>
              <a:rPr lang="de-DE" dirty="0"/>
              <a:t> in Archiven offen</a:t>
            </a:r>
          </a:p>
          <a:p>
            <a:r>
              <a:rPr lang="de-DE" dirty="0"/>
              <a:t>Teilnahme aus dem benachbarten Ausland erwünscht</a:t>
            </a:r>
          </a:p>
          <a:p>
            <a:r>
              <a:rPr lang="de-DE" dirty="0"/>
              <a:t>Breites Spektrum an Themen. z.B. </a:t>
            </a:r>
          </a:p>
          <a:p>
            <a:pPr lvl="1"/>
            <a:r>
              <a:rPr lang="de-DE" dirty="0"/>
              <a:t>Digitale Archivierung</a:t>
            </a:r>
          </a:p>
          <a:p>
            <a:pPr lvl="1"/>
            <a:r>
              <a:rPr lang="de-DE" dirty="0"/>
              <a:t>Einführungen ins Archivwesen</a:t>
            </a:r>
          </a:p>
          <a:p>
            <a:pPr lvl="1"/>
            <a:r>
              <a:rPr lang="de-DE" dirty="0"/>
              <a:t>Archivrecht</a:t>
            </a:r>
          </a:p>
          <a:p>
            <a:pPr lvl="1"/>
            <a:r>
              <a:rPr lang="de-DE" dirty="0"/>
              <a:t>Erschließung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B19C4DC-F3D8-4199-A55C-E7FC50449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Fortbildung</a:t>
            </a:r>
          </a:p>
        </p:txBody>
      </p:sp>
    </p:spTree>
    <p:extLst>
      <p:ext uri="{BB962C8B-B14F-4D97-AF65-F5344CB8AC3E}">
        <p14:creationId xmlns:p14="http://schemas.microsoft.com/office/powerpoint/2010/main" val="1488160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6100B6F-876D-435C-8261-E4078189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Internationale </a:t>
            </a:r>
            <a:r>
              <a:rPr lang="de-DE" dirty="0" err="1"/>
              <a:t>Teilnehmer:innen</a:t>
            </a:r>
            <a:endParaRPr lang="de-DE" dirty="0"/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23222A15-8F7B-4A2A-924D-62918CA31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784999"/>
              </p:ext>
            </p:extLst>
          </p:nvPr>
        </p:nvGraphicFramePr>
        <p:xfrm>
          <a:off x="395288" y="1057300"/>
          <a:ext cx="8137152" cy="4072880"/>
        </p:xfrm>
        <a:graphic>
          <a:graphicData uri="http://schemas.openxmlformats.org/drawingml/2006/table">
            <a:tbl>
              <a:tblPr/>
              <a:tblGrid>
                <a:gridCol w="478656">
                  <a:extLst>
                    <a:ext uri="{9D8B030D-6E8A-4147-A177-3AD203B41FA5}">
                      <a16:colId xmlns:a16="http://schemas.microsoft.com/office/drawing/2014/main" val="3502720811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1590861128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2226625040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2506898887"/>
                    </a:ext>
                  </a:extLst>
                </a:gridCol>
                <a:gridCol w="478656">
                  <a:extLst>
                    <a:ext uri="{9D8B030D-6E8A-4147-A177-3AD203B41FA5}">
                      <a16:colId xmlns:a16="http://schemas.microsoft.com/office/drawing/2014/main" val="422643081"/>
                    </a:ext>
                  </a:extLst>
                </a:gridCol>
                <a:gridCol w="478656">
                  <a:extLst>
                    <a:ext uri="{9D8B030D-6E8A-4147-A177-3AD203B41FA5}">
                      <a16:colId xmlns:a16="http://schemas.microsoft.com/office/drawing/2014/main" val="4102193265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1526578937"/>
                    </a:ext>
                  </a:extLst>
                </a:gridCol>
                <a:gridCol w="478656">
                  <a:extLst>
                    <a:ext uri="{9D8B030D-6E8A-4147-A177-3AD203B41FA5}">
                      <a16:colId xmlns:a16="http://schemas.microsoft.com/office/drawing/2014/main" val="2886118715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2668033866"/>
                    </a:ext>
                  </a:extLst>
                </a:gridCol>
                <a:gridCol w="957312">
                  <a:extLst>
                    <a:ext uri="{9D8B030D-6E8A-4147-A177-3AD203B41FA5}">
                      <a16:colId xmlns:a16="http://schemas.microsoft.com/office/drawing/2014/main" val="2823234678"/>
                    </a:ext>
                  </a:extLst>
                </a:gridCol>
                <a:gridCol w="478656">
                  <a:extLst>
                    <a:ext uri="{9D8B030D-6E8A-4147-A177-3AD203B41FA5}">
                      <a16:colId xmlns:a16="http://schemas.microsoft.com/office/drawing/2014/main" val="3079304863"/>
                    </a:ext>
                  </a:extLst>
                </a:gridCol>
              </a:tblGrid>
              <a:tr h="395721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Herkunftsländer internationaler TN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58798"/>
                  </a:ext>
                </a:extLst>
              </a:tr>
              <a:tr h="31601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Jahr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TN +</a:t>
                      </a:r>
                      <a:b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Doz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Österreich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Liechten-</a:t>
                      </a:r>
                      <a:b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stein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Slowenien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Italien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Luxembg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Schweiz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Frank-</a:t>
                      </a:r>
                      <a:b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reich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Dänemark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U.S.A.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371165"/>
                  </a:ext>
                </a:extLst>
              </a:tr>
              <a:tr h="1644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910283"/>
                  </a:ext>
                </a:extLst>
              </a:tr>
              <a:tr h="16446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021904"/>
                  </a:ext>
                </a:extLst>
              </a:tr>
              <a:tr h="1644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36240"/>
                  </a:ext>
                </a:extLst>
              </a:tr>
              <a:tr h="16446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21158"/>
                  </a:ext>
                </a:extLst>
              </a:tr>
              <a:tr h="1644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91917"/>
                  </a:ext>
                </a:extLst>
              </a:tr>
              <a:tr h="16446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219713"/>
                  </a:ext>
                </a:extLst>
              </a:tr>
              <a:tr h="1644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987898"/>
                  </a:ext>
                </a:extLst>
              </a:tr>
              <a:tr h="16446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082484"/>
                  </a:ext>
                </a:extLst>
              </a:tr>
              <a:tr h="1644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654913"/>
                  </a:ext>
                </a:extLst>
              </a:tr>
              <a:tr h="16446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816535"/>
                  </a:ext>
                </a:extLst>
              </a:tr>
              <a:tr h="465433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 TN Durchschnitt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456,6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008381"/>
                  </a:ext>
                </a:extLst>
              </a:tr>
              <a:tr h="31169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int.TN ges.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049874"/>
                  </a:ext>
                </a:extLst>
              </a:tr>
              <a:tr h="31601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Jahr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TN</a:t>
                      </a:r>
                      <a:b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de-D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Österreich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Liechten-</a:t>
                      </a:r>
                      <a:b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stein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Slowenien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Italien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Luxembg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Schweiz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Frank-</a:t>
                      </a:r>
                      <a:b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reich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Dänemark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U.S.A.</a:t>
                      </a:r>
                    </a:p>
                  </a:txBody>
                  <a:tcPr marL="4174" marR="4174" marT="4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485806"/>
                  </a:ext>
                </a:extLst>
              </a:tr>
              <a:tr h="31169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 TN Schnitt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616751"/>
                  </a:ext>
                </a:extLst>
              </a:tr>
              <a:tr h="31169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5J int TN % </a:t>
                      </a: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4,99</a:t>
                      </a: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4174" marR="4174" marT="417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74" marR="4174" marT="41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691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922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C39AD61-B30A-493C-9F4C-0EADD2F8B4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ICA</a:t>
            </a:r>
          </a:p>
          <a:p>
            <a:pPr lvl="1"/>
            <a:r>
              <a:rPr lang="de-DE" sz="2400" dirty="0"/>
              <a:t>Seit 1977 </a:t>
            </a:r>
            <a:r>
              <a:rPr lang="de-DE" sz="2400" dirty="0" err="1"/>
              <a:t>Commitee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Professional Training </a:t>
            </a:r>
          </a:p>
          <a:p>
            <a:pPr lvl="1"/>
            <a:r>
              <a:rPr lang="de-DE" sz="2400" dirty="0"/>
              <a:t>Seit 1989 </a:t>
            </a:r>
            <a:r>
              <a:rPr lang="de-DE" sz="2400" dirty="0" err="1"/>
              <a:t>Section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Archival Education and Training</a:t>
            </a:r>
          </a:p>
          <a:p>
            <a:r>
              <a:rPr lang="de-DE" sz="2800" dirty="0"/>
              <a:t>Network </a:t>
            </a:r>
            <a:r>
              <a:rPr lang="de-DE" sz="2800" dirty="0" err="1"/>
              <a:t>of</a:t>
            </a:r>
            <a:r>
              <a:rPr lang="de-DE" sz="2800" dirty="0"/>
              <a:t> Archival </a:t>
            </a:r>
            <a:r>
              <a:rPr lang="de-DE" sz="2800" dirty="0" err="1"/>
              <a:t>Educators</a:t>
            </a:r>
            <a:r>
              <a:rPr lang="de-DE" sz="2800" dirty="0"/>
              <a:t> and Trainers</a:t>
            </a:r>
          </a:p>
          <a:p>
            <a:pPr lvl="1"/>
            <a:r>
              <a:rPr lang="de-DE" sz="2400" dirty="0"/>
              <a:t>Gründungsmitglied 2005</a:t>
            </a:r>
          </a:p>
          <a:p>
            <a:pPr lvl="1"/>
            <a:r>
              <a:rPr lang="de-DE" sz="2400" dirty="0"/>
              <a:t>Mitorganisation der Summer School ARCHIDIS (2011 bis 2013)</a:t>
            </a:r>
          </a:p>
          <a:p>
            <a:pPr lvl="1"/>
            <a:r>
              <a:rPr lang="de-DE" sz="2400" dirty="0" err="1"/>
              <a:t>Doctoral</a:t>
            </a:r>
            <a:r>
              <a:rPr lang="de-DE" sz="2400" dirty="0"/>
              <a:t> Workshop Archival Science (2015)</a:t>
            </a:r>
          </a:p>
          <a:p>
            <a:pPr lvl="1"/>
            <a:endParaRPr lang="de-DE" sz="24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57C83C8-4821-4310-8EB4-2033FB68F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Internationale Zusammenarbeit</a:t>
            </a:r>
          </a:p>
        </p:txBody>
      </p:sp>
    </p:spTree>
    <p:extLst>
      <p:ext uri="{BB962C8B-B14F-4D97-AF65-F5344CB8AC3E}">
        <p14:creationId xmlns:p14="http://schemas.microsoft.com/office/powerpoint/2010/main" val="3700914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20FAB07-512A-49DD-9AB9-15D4CB66B5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Kooperation mit dem Herder-Institut für Ostmitteleuropa-forschung</a:t>
            </a:r>
          </a:p>
          <a:p>
            <a:pPr lvl="1"/>
            <a:r>
              <a:rPr lang="de-DE" sz="2400" dirty="0"/>
              <a:t>Konferenz SOS Archival </a:t>
            </a:r>
            <a:r>
              <a:rPr lang="de-DE" sz="2400" dirty="0" err="1"/>
              <a:t>Literacy</a:t>
            </a:r>
            <a:r>
              <a:rPr lang="de-DE" sz="2400" dirty="0"/>
              <a:t> 2018</a:t>
            </a:r>
          </a:p>
          <a:p>
            <a:pPr lvl="1"/>
            <a:r>
              <a:rPr lang="de-DE" sz="2400" dirty="0"/>
              <a:t>Diskussion über sprachliche und paläografische Kompetenzen im Umgang mit deutschsprachigen Archivalien in </a:t>
            </a:r>
            <a:r>
              <a:rPr lang="de-DE" sz="2400" dirty="0" err="1"/>
              <a:t>ostmitteluropäischen</a:t>
            </a:r>
            <a:r>
              <a:rPr lang="de-DE" sz="2400" dirty="0"/>
              <a:t> Archiven</a:t>
            </a:r>
          </a:p>
          <a:p>
            <a:pPr lvl="1"/>
            <a:r>
              <a:rPr lang="de-DE" sz="2400" dirty="0"/>
              <a:t>Mit Vertretern der Archive und der archivischen Ausbildungseinrichtungen in Ostmitteleuropa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BC9988C-FE49-4141-89C9-28FC8E61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Internationale Zusammenarbeit</a:t>
            </a:r>
          </a:p>
        </p:txBody>
      </p:sp>
    </p:spTree>
    <p:extLst>
      <p:ext uri="{BB962C8B-B14F-4D97-AF65-F5344CB8AC3E}">
        <p14:creationId xmlns:p14="http://schemas.microsoft.com/office/powerpoint/2010/main" val="4152131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BCFF1E0-1DC4-480B-829D-5BD577F7D31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2800" dirty="0"/>
              <a:t>Für europäische </a:t>
            </a:r>
            <a:r>
              <a:rPr lang="de-DE" sz="2800" dirty="0" err="1"/>
              <a:t>Bewerber:innen</a:t>
            </a:r>
            <a:r>
              <a:rPr lang="de-DE" sz="2800" dirty="0"/>
              <a:t> zugänglich</a:t>
            </a:r>
          </a:p>
          <a:p>
            <a:pPr lvl="1"/>
            <a:r>
              <a:rPr lang="de-DE" sz="2400" dirty="0"/>
              <a:t>Verwaltungsinterne Ausbildung auf allen Ebenen</a:t>
            </a:r>
          </a:p>
          <a:p>
            <a:pPr lvl="1"/>
            <a:r>
              <a:rPr lang="de-DE" sz="2400" dirty="0"/>
              <a:t>Stellen im öffentlichen Archivwesen meistens</a:t>
            </a:r>
          </a:p>
          <a:p>
            <a:r>
              <a:rPr lang="de-DE" sz="2800" dirty="0"/>
              <a:t>Durchlässigkeit der Studiengänge</a:t>
            </a:r>
          </a:p>
          <a:p>
            <a:pPr lvl="1"/>
            <a:r>
              <a:rPr lang="de-DE" sz="2400" dirty="0"/>
              <a:t>Zwischen verwaltungsinternen Hochschulen und öffentlichen Hochschulen nicht vorgesehen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E27EFB7-F91A-4D6F-9731-F4A3210D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</p:spTree>
    <p:extLst>
      <p:ext uri="{BB962C8B-B14F-4D97-AF65-F5344CB8AC3E}">
        <p14:creationId xmlns:p14="http://schemas.microsoft.com/office/powerpoint/2010/main" val="1905325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D235CA9-C87F-4B71-A4A7-CFBADA0C76E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2800" dirty="0"/>
              <a:t>Beamtenrecht</a:t>
            </a:r>
          </a:p>
          <a:p>
            <a:pPr lvl="1"/>
            <a:r>
              <a:rPr lang="de-DE" sz="2400" dirty="0"/>
              <a:t>Aufstieg innerhalb der Laufbahn ohne weitere Qualifizierung möglich</a:t>
            </a:r>
          </a:p>
          <a:p>
            <a:pPr lvl="1"/>
            <a:r>
              <a:rPr lang="de-DE" sz="2400" dirty="0"/>
              <a:t>Aufstieg in eine höhere Laufbahn</a:t>
            </a:r>
          </a:p>
          <a:p>
            <a:pPr lvl="2"/>
            <a:r>
              <a:rPr lang="de-DE" sz="2200" dirty="0"/>
              <a:t>Beamtenrechtlich sehr heterogen geregelt</a:t>
            </a:r>
          </a:p>
          <a:p>
            <a:pPr lvl="2"/>
            <a:r>
              <a:rPr lang="de-DE" sz="2200" dirty="0"/>
              <a:t>Aufstiegsstudiengang nicht absehbar</a:t>
            </a:r>
          </a:p>
          <a:p>
            <a:r>
              <a:rPr lang="de-DE" sz="2800" dirty="0"/>
              <a:t>Verwaltungsinterne Ausbildung</a:t>
            </a:r>
          </a:p>
          <a:p>
            <a:pPr lvl="1"/>
            <a:r>
              <a:rPr lang="de-DE" sz="2400" dirty="0"/>
              <a:t>= Erfolgsmodell</a:t>
            </a:r>
          </a:p>
          <a:p>
            <a:pPr lvl="1"/>
            <a:r>
              <a:rPr lang="de-DE" sz="2400" dirty="0"/>
              <a:t>Weiterentwicklung in ihrem rechtlichen Rahmen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F00CEC-D292-4808-BDC4-C025C6C8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</p:spTree>
    <p:extLst>
      <p:ext uri="{BB962C8B-B14F-4D97-AF65-F5344CB8AC3E}">
        <p14:creationId xmlns:p14="http://schemas.microsoft.com/office/powerpoint/2010/main" val="3570257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2FEB8-6133-4BE4-8B1A-50DF21CD4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441676"/>
            <a:ext cx="8208912" cy="599282"/>
          </a:xfrm>
        </p:spPr>
        <p:txBody>
          <a:bodyPr/>
          <a:lstStyle/>
          <a:p>
            <a:r>
              <a:rPr lang="de-DE" dirty="0"/>
              <a:t>Ich danke für Ihre Aufmerksamkeit</a:t>
            </a:r>
          </a:p>
        </p:txBody>
      </p:sp>
      <p:pic>
        <p:nvPicPr>
          <p:cNvPr id="4" name="Picture 3" descr="L:\Buero\8. Sammlungsbestände\Bilder\Facebook\IMG_0204.JPG">
            <a:extLst>
              <a:ext uri="{FF2B5EF4-FFF2-40B4-BE49-F238E27FC236}">
                <a16:creationId xmlns:a16="http://schemas.microsoft.com/office/drawing/2014/main" id="{8C17AEBD-9833-4F0A-8C0E-7BC3D223E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7300"/>
            <a:ext cx="5544616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53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A85387E-E7DF-4490-9C99-485A943823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de-DE" dirty="0"/>
              <a:t>Ausbildung</a:t>
            </a:r>
          </a:p>
          <a:p>
            <a:r>
              <a:rPr lang="de-DE" dirty="0"/>
              <a:t>Europäische Themen in der Ausbildung</a:t>
            </a:r>
          </a:p>
          <a:p>
            <a:pPr lvl="0"/>
            <a:r>
              <a:rPr lang="de-DE" dirty="0"/>
              <a:t>Fortbildung</a:t>
            </a:r>
          </a:p>
          <a:p>
            <a:pPr lvl="0"/>
            <a:r>
              <a:rPr lang="de-DE" dirty="0"/>
              <a:t>Weiterbildung</a:t>
            </a:r>
          </a:p>
          <a:p>
            <a:pPr lvl="0"/>
            <a:r>
              <a:rPr lang="de-DE" dirty="0"/>
              <a:t>Internationale Zusammenarbeit in der Ausbildung</a:t>
            </a:r>
          </a:p>
          <a:p>
            <a:pPr lvl="0"/>
            <a:r>
              <a:rPr lang="de-DE" dirty="0"/>
              <a:t>Fazit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5E88A02-8EB4-45E0-868D-EF6B5F62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</p:spTree>
    <p:extLst>
      <p:ext uri="{BB962C8B-B14F-4D97-AF65-F5344CB8AC3E}">
        <p14:creationId xmlns:p14="http://schemas.microsoft.com/office/powerpoint/2010/main" val="425942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3AB91DE-2024-4CFD-98F0-F588133A82B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Laufbahn</a:t>
            </a:r>
          </a:p>
          <a:p>
            <a:r>
              <a:rPr lang="de-DE" dirty="0"/>
              <a:t>Laufbahngruppe</a:t>
            </a:r>
          </a:p>
          <a:p>
            <a:r>
              <a:rPr lang="de-DE" dirty="0"/>
              <a:t>Laufbahnzweig</a:t>
            </a:r>
          </a:p>
          <a:p>
            <a:r>
              <a:rPr lang="de-DE" dirty="0"/>
              <a:t>Des höheren oder gehobenen Dienstes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Verwendung nur für Beamtenlaufbahnen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Bei Tarifbeschäftigten = Funktionseben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Vorbereitungsdienst = Ausbildung für eine Beamten-laufbahn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3452223-1833-42CB-BE5E-3A1E04D92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Begriffe</a:t>
            </a:r>
          </a:p>
        </p:txBody>
      </p:sp>
    </p:spTree>
    <p:extLst>
      <p:ext uri="{BB962C8B-B14F-4D97-AF65-F5344CB8AC3E}">
        <p14:creationId xmlns:p14="http://schemas.microsoft.com/office/powerpoint/2010/main" val="332958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508822D-3691-4C08-8ED6-7C37D459B1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Seit 2002 rechtlich ein Landesbetrieb</a:t>
            </a:r>
          </a:p>
          <a:p>
            <a:r>
              <a:rPr lang="de-DE" dirty="0"/>
              <a:t>organisiert wie eine Verwaltungsbehörde</a:t>
            </a:r>
          </a:p>
          <a:p>
            <a:r>
              <a:rPr lang="de-DE" dirty="0"/>
              <a:t>erfüllt die Aufgaben einer verwaltungsinternen Hochschule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46C5670-6A41-4A6F-A475-FF679CFF7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Archivschule Marburg</a:t>
            </a:r>
          </a:p>
        </p:txBody>
      </p:sp>
    </p:spTree>
    <p:extLst>
      <p:ext uri="{BB962C8B-B14F-4D97-AF65-F5344CB8AC3E}">
        <p14:creationId xmlns:p14="http://schemas.microsoft.com/office/powerpoint/2010/main" val="106230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79FA607-38D3-4F53-83F7-1D245C199A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Die Studierenden</a:t>
            </a:r>
          </a:p>
          <a:p>
            <a:pPr lvl="1"/>
            <a:r>
              <a:rPr lang="de-DE" dirty="0"/>
              <a:t>bewerben sich bei einem Ausbildungsarchiv</a:t>
            </a:r>
          </a:p>
          <a:p>
            <a:pPr lvl="1"/>
            <a:r>
              <a:rPr lang="de-DE" dirty="0"/>
              <a:t>sind Beamte auf Widerruf</a:t>
            </a:r>
          </a:p>
          <a:p>
            <a:pPr lvl="1"/>
            <a:r>
              <a:rPr lang="de-DE" dirty="0"/>
              <a:t>erhalten eine Ausbildungsvergütung</a:t>
            </a:r>
          </a:p>
          <a:p>
            <a:pPr lvl="1"/>
            <a:r>
              <a:rPr lang="de-DE" dirty="0"/>
              <a:t>werden nach Abschluss der berufspraktischen Studien im Ausbildungsarchiv der Archivschule zugewiesen</a:t>
            </a:r>
          </a:p>
          <a:p>
            <a:pPr lvl="1"/>
            <a:r>
              <a:rPr lang="de-DE" dirty="0"/>
              <a:t>Dort absolvieren sie die Fachstudien</a:t>
            </a:r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5B49799-B8D4-4CA8-8843-CED805A2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Organisation der Ausbildung</a:t>
            </a:r>
          </a:p>
        </p:txBody>
      </p:sp>
    </p:spTree>
    <p:extLst>
      <p:ext uri="{BB962C8B-B14F-4D97-AF65-F5344CB8AC3E}">
        <p14:creationId xmlns:p14="http://schemas.microsoft.com/office/powerpoint/2010/main" val="19843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F0B0BE7-5689-43E5-85B5-7B8748F8EF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… ist Teil des Systems der verwaltungsinternen Ausbildung in Deutschland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Dieses System bildet für viele Verwaltungszweige aus, z.B. allgemeine Verwaltung, Polizei, Feuerwehr, Rentenversicherung, Finanzverwaltung diplomatischer Dienst,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In Deutschland normal, in Europa exotisch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3EF9C0E-7BDF-4335-8908-3894BAA2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Archivschule Marburg</a:t>
            </a:r>
          </a:p>
        </p:txBody>
      </p:sp>
    </p:spTree>
    <p:extLst>
      <p:ext uri="{BB962C8B-B14F-4D97-AF65-F5344CB8AC3E}">
        <p14:creationId xmlns:p14="http://schemas.microsoft.com/office/powerpoint/2010/main" val="62172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80E1204-05BF-4E1A-8AC1-F73B8DD8C5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Art. 12 Grundgesetz Berufsfreiheit</a:t>
            </a:r>
          </a:p>
          <a:p>
            <a:r>
              <a:rPr lang="de-DE" dirty="0"/>
              <a:t>Art. 3 Grundgesetz Gleichbehandlungsgrundsatz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Berufung ins Beamtenverhältnis ist für alle Menschen möglich, die zu einer Beamtenlaufbahn befähigt sind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0F8E311-78BF-4D97-9C72-1A93E3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Zugang zur Beamtenlaufbahn</a:t>
            </a:r>
          </a:p>
        </p:txBody>
      </p:sp>
    </p:spTree>
    <p:extLst>
      <p:ext uri="{BB962C8B-B14F-4D97-AF65-F5344CB8AC3E}">
        <p14:creationId xmlns:p14="http://schemas.microsoft.com/office/powerpoint/2010/main" val="264640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9336E535-28B3-4FBA-8EDD-60931BEA53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Bewerbung für </a:t>
            </a:r>
            <a:r>
              <a:rPr lang="de-DE" dirty="0" err="1"/>
              <a:t>Europäer:innen</a:t>
            </a:r>
            <a:r>
              <a:rPr lang="de-DE" dirty="0"/>
              <a:t> möglich, wenn sie die Einstellungsvoraussetzungen erfüllen:</a:t>
            </a:r>
          </a:p>
          <a:p>
            <a:pPr lvl="1"/>
            <a:r>
              <a:rPr lang="de-DE" dirty="0"/>
              <a:t>Gehobener Dienst = Abitur oder vergleichbarer Schulabschluss</a:t>
            </a:r>
          </a:p>
          <a:p>
            <a:pPr lvl="1"/>
            <a:r>
              <a:rPr lang="de-DE" dirty="0"/>
              <a:t>Höherer Dienst = Hochschulabschluss mindestens mit einem Mastergrad</a:t>
            </a:r>
          </a:p>
          <a:p>
            <a:r>
              <a:rPr lang="de-DE" dirty="0"/>
              <a:t>Bisher: </a:t>
            </a:r>
          </a:p>
          <a:p>
            <a:pPr lvl="1"/>
            <a:r>
              <a:rPr lang="de-DE" dirty="0"/>
              <a:t>Drei französische Absolventen</a:t>
            </a:r>
          </a:p>
          <a:p>
            <a:pPr lvl="1"/>
            <a:r>
              <a:rPr lang="de-DE" dirty="0"/>
              <a:t>Drei polnische Absolventen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9A3F93-AC3E-4B82-867F-DBFF22CD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Zugang zum Vorbereitungsdienst</a:t>
            </a:r>
          </a:p>
        </p:txBody>
      </p:sp>
    </p:spTree>
    <p:extLst>
      <p:ext uri="{BB962C8B-B14F-4D97-AF65-F5344CB8AC3E}">
        <p14:creationId xmlns:p14="http://schemas.microsoft.com/office/powerpoint/2010/main" val="2004813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A9C84BC-6A23-4326-B496-982DD180811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Alle Absolventen der Archivschule finden eine Stelle</a:t>
            </a:r>
          </a:p>
          <a:p>
            <a:r>
              <a:rPr lang="de-DE" dirty="0"/>
              <a:t>Meistens innerhalb von wenigen Wochen nach Abschluss der Ausbildung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Viele Stellen werden mehrfach ausgeschrieben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1EB94F5-ADBC-4A9C-B0CF-F1051693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Arbeitsmarkt</a:t>
            </a:r>
          </a:p>
        </p:txBody>
      </p:sp>
    </p:spTree>
    <p:extLst>
      <p:ext uri="{BB962C8B-B14F-4D97-AF65-F5344CB8AC3E}">
        <p14:creationId xmlns:p14="http://schemas.microsoft.com/office/powerpoint/2010/main" val="2173865528"/>
      </p:ext>
    </p:extLst>
  </p:cSld>
  <p:clrMapOvr>
    <a:masterClrMapping/>
  </p:clrMapOvr>
</p:sld>
</file>

<file path=ppt/theme/theme1.xml><?xml version="1.0" encoding="utf-8"?>
<a:theme xmlns:a="http://schemas.openxmlformats.org/drawingml/2006/main" name="as_VorlagePräsentatio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as_VorlagePräsentation_16zu10</Template>
  <TotalTime>0</TotalTime>
  <Words>719</Words>
  <Application>Microsoft Office PowerPoint</Application>
  <PresentationFormat>Bildschirmpräsentation (16:10)</PresentationFormat>
  <Paragraphs>273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as_VorlagePräsentation</vt:lpstr>
      <vt:lpstr>Aus-, Fort- und Weiterbildung im europäischen Kontext? </vt:lpstr>
      <vt:lpstr>Gliederung</vt:lpstr>
      <vt:lpstr>Begriffe</vt:lpstr>
      <vt:lpstr>Die Archivschule Marburg</vt:lpstr>
      <vt:lpstr>Organisation der Ausbildung</vt:lpstr>
      <vt:lpstr>Die Archivschule Marburg</vt:lpstr>
      <vt:lpstr>Zugang zur Beamtenlaufbahn</vt:lpstr>
      <vt:lpstr>Zugang zum Vorbereitungsdienst</vt:lpstr>
      <vt:lpstr>Arbeitsmarkt</vt:lpstr>
      <vt:lpstr>Zugang zum Arbeitsmarkt</vt:lpstr>
      <vt:lpstr>Europäische Themen in der Ausbildung</vt:lpstr>
      <vt:lpstr>Fortbildung</vt:lpstr>
      <vt:lpstr>Internationale Teilnehmer:innen</vt:lpstr>
      <vt:lpstr>Internationale Zusammenarbeit</vt:lpstr>
      <vt:lpstr>Internationale Zusammenarbeit</vt:lpstr>
      <vt:lpstr>Fazit</vt:lpstr>
      <vt:lpstr>Fazit</vt:lpstr>
      <vt:lpstr>Ich danke für Ihre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Irmgard Christa Becker</dc:creator>
  <cp:lastModifiedBy>Dr. Irmgard Christa Becker</cp:lastModifiedBy>
  <cp:revision>26</cp:revision>
  <dcterms:created xsi:type="dcterms:W3CDTF">2021-09-30T11:51:12Z</dcterms:created>
  <dcterms:modified xsi:type="dcterms:W3CDTF">2021-10-01T07:59:20Z</dcterms:modified>
</cp:coreProperties>
</file>